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84" r:id="rId1"/>
  </p:sldMasterIdLst>
  <p:notesMasterIdLst>
    <p:notesMasterId r:id="rId13"/>
  </p:notesMasterIdLst>
  <p:sldIdLst>
    <p:sldId id="879" r:id="rId2"/>
    <p:sldId id="1005" r:id="rId3"/>
    <p:sldId id="880" r:id="rId4"/>
    <p:sldId id="1037" r:id="rId5"/>
    <p:sldId id="1006" r:id="rId6"/>
    <p:sldId id="1007" r:id="rId7"/>
    <p:sldId id="1008" r:id="rId8"/>
    <p:sldId id="1001" r:id="rId9"/>
    <p:sldId id="1009" r:id="rId10"/>
    <p:sldId id="1011" r:id="rId11"/>
    <p:sldId id="1012" r:id="rId12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006600"/>
    <a:srgbClr val="FF6600"/>
    <a:srgbClr val="FF9900"/>
    <a:srgbClr val="CEDDEA"/>
    <a:srgbClr val="FFFFCC"/>
    <a:srgbClr val="99CCFF"/>
    <a:srgbClr val="CCFFCC"/>
    <a:srgbClr val="AAD5F8"/>
    <a:srgbClr val="D6E3E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2838BEF-8BB2-4498-84A7-C5851F593DF1}" styleName="Mittlere Formatvorlage 4 - Akz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35758FB7-9AC5-4552-8A53-C91805E547FA}" styleName="Designformatvorlage 1 - Akz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Keine Formatvorlage, kein Raster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Designformatvorlage 1 - Akz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69012ECD-51FC-41F1-AA8D-1B2483CD663E}" styleName="Helle Formatvorlage 2 - Akz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32" autoAdjust="0"/>
    <p:restoredTop sz="94660"/>
  </p:normalViewPr>
  <p:slideViewPr>
    <p:cSldViewPr>
      <p:cViewPr varScale="1">
        <p:scale>
          <a:sx n="85" d="100"/>
          <a:sy n="85" d="100"/>
        </p:scale>
        <p:origin x="96" y="18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 dirty="0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E8F9433-1EE1-465B-B3A5-4D13C466D280}" type="datetimeFigureOut">
              <a:rPr lang="de-DE" smtClean="0"/>
              <a:t>25.01.2018</a:t>
            </a:fld>
            <a:endParaRPr lang="de-DE" dirty="0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 dirty="0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4EC2ADC-A731-4929-A60D-78F94BA2E2FA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2727365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eck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0" name="Rechteck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Rechteck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Titel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9" name="Untertitel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de-DE" smtClean="0"/>
              <a:t>Formatvorlage des Untertitelmasters durch Klicken bearbeiten</a:t>
            </a:r>
            <a:endParaRPr kumimoji="0" lang="en-US"/>
          </a:p>
        </p:txBody>
      </p:sp>
      <p:sp>
        <p:nvSpPr>
          <p:cNvPr id="28" name="Datumsplatzhalt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261BBC70-FD83-4A30-AD3F-4DA972BEB36F}" type="datetime1">
              <a:rPr lang="de-DE" smtClean="0"/>
              <a:t>25.01.2018</a:t>
            </a:fld>
            <a:endParaRPr lang="de-DE" dirty="0"/>
          </a:p>
        </p:txBody>
      </p:sp>
      <p:sp>
        <p:nvSpPr>
          <p:cNvPr id="17" name="Fußzeilenplatzhalt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de-DE" dirty="0"/>
          </a:p>
        </p:txBody>
      </p:sp>
      <p:sp>
        <p:nvSpPr>
          <p:cNvPr id="29" name="Foliennummernplatzhalt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4C954C6-D6FB-47FA-843A-2CC41ED80223}" type="slidenum">
              <a:rPr lang="de-DE" smtClean="0"/>
              <a:t>‹Nr.›</a:t>
            </a:fld>
            <a:endParaRPr lang="de-DE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ver">
    <p:bg>
      <p:bgPr>
        <a:solidFill>
          <a:schemeClr val="accent5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35496" y="5486400"/>
            <a:ext cx="8879904" cy="1326976"/>
          </a:xfrm>
        </p:spPr>
        <p:txBody>
          <a:bodyPr/>
          <a:lstStyle>
            <a:lvl1pPr marL="0" indent="0" algn="ctr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de-DE" dirty="0" smtClean="0"/>
              <a:t>Textmasterformat bearbeiten</a:t>
            </a:r>
          </a:p>
        </p:txBody>
      </p:sp>
      <p:sp>
        <p:nvSpPr>
          <p:cNvPr id="8" name="Rechteck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0" name="Rechteck 9"/>
          <p:cNvSpPr/>
          <p:nvPr/>
        </p:nvSpPr>
        <p:spPr>
          <a:xfrm>
            <a:off x="62860" y="4618724"/>
            <a:ext cx="9018282" cy="78455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512" y="4648200"/>
            <a:ext cx="8735888" cy="685800"/>
          </a:xfrm>
        </p:spPr>
        <p:txBody>
          <a:bodyPr anchor="ctr"/>
          <a:lstStyle>
            <a:lvl1pPr algn="ctr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de-DE" dirty="0" smtClean="0"/>
              <a:t>Titelmasterformat durch Klicken bearbeiten</a:t>
            </a:r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77066853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de-DE" smtClean="0"/>
              <a:t>Textmasterformat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FED51-54FA-4DD7-9317-B96FFB2CC1B8}" type="datetime1">
              <a:rPr lang="de-DE" smtClean="0"/>
              <a:t>25.01.2018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954C6-D6FB-47FA-843A-2CC41ED80223}" type="slidenum">
              <a:rPr lang="de-DE" smtClean="0"/>
              <a:t>‹Nr.›</a:t>
            </a:fld>
            <a:endParaRPr lang="de-D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kaler Titel u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de-DE" smtClean="0"/>
              <a:t>Textmasterformat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5244DDD3-BB2B-4287-8D9C-B803D31739C3}" type="datetime1">
              <a:rPr lang="de-DE" smtClean="0"/>
              <a:t>25.01.2018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de-DE" dirty="0"/>
          </a:p>
        </p:txBody>
      </p:sp>
      <p:sp>
        <p:nvSpPr>
          <p:cNvPr id="7" name="Rechteck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Rechteck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Rechteck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F4C954C6-D6FB-47FA-843A-2CC41ED80223}" type="slidenum">
              <a:rPr lang="de-DE" smtClean="0"/>
              <a:t>‹Nr.›</a:t>
            </a:fld>
            <a:endParaRPr lang="de-DE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>
            <a:lvl1pPr>
              <a:defRPr>
                <a:solidFill>
                  <a:srgbClr val="0070C0"/>
                </a:solidFill>
              </a:defRPr>
            </a:lvl1pPr>
          </a:lstStyle>
          <a:p>
            <a:r>
              <a:rPr kumimoji="0" lang="de-DE" dirty="0" smtClean="0"/>
              <a:t>Titelmasterformat durch Klicken bearbeiten</a:t>
            </a:r>
            <a:endParaRPr kumimoji="0" lang="en-US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7AF3C8-7A31-408A-B885-A836173B636A}" type="datetime1">
              <a:rPr lang="de-DE" smtClean="0"/>
              <a:t>25.01.2018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4C954C6-D6FB-47FA-843A-2CC41ED80223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8" name="Inhaltsplatzhalt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de-DE" dirty="0" smtClean="0"/>
              <a:t>Textmasterformat bearbeiten</a:t>
            </a:r>
          </a:p>
          <a:p>
            <a:pPr lvl="1" eaLnBrk="1" latinLnBrk="0" hangingPunct="1"/>
            <a:r>
              <a:rPr lang="de-DE" dirty="0" smtClean="0"/>
              <a:t>Zweite Ebene</a:t>
            </a:r>
          </a:p>
          <a:p>
            <a:pPr lvl="2" eaLnBrk="1" latinLnBrk="0" hangingPunct="1"/>
            <a:r>
              <a:rPr lang="de-DE" dirty="0" smtClean="0"/>
              <a:t>Dritte Ebene</a:t>
            </a:r>
          </a:p>
          <a:p>
            <a:pPr lvl="3" eaLnBrk="1" latinLnBrk="0" hangingPunct="1"/>
            <a:r>
              <a:rPr lang="de-DE" dirty="0" smtClean="0"/>
              <a:t>Vierte Ebene</a:t>
            </a:r>
          </a:p>
          <a:p>
            <a:pPr lvl="4" eaLnBrk="1" latinLnBrk="0" hangingPunct="1"/>
            <a:r>
              <a:rPr lang="de-DE" dirty="0" smtClean="0"/>
              <a:t>Fünfte Ebene</a:t>
            </a:r>
            <a:endParaRPr kumimoji="0"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Kapitel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de-DE" smtClean="0"/>
              <a:t>Textmasterformat bearbeiten</a:t>
            </a:r>
          </a:p>
        </p:txBody>
      </p:sp>
      <p:sp>
        <p:nvSpPr>
          <p:cNvPr id="7" name="Rechteck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Rechteck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Rechteck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12" name="Datumsplatzhalt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529E7F-45EA-4DEF-8096-5298BBDBC0FF}" type="datetime1">
              <a:rPr lang="de-DE" smtClean="0"/>
              <a:t>25.01.2018</a:t>
            </a:fld>
            <a:endParaRPr lang="de-DE" dirty="0"/>
          </a:p>
        </p:txBody>
      </p:sp>
      <p:sp>
        <p:nvSpPr>
          <p:cNvPr id="13" name="Foliennummernplatzhalt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F4C954C6-D6FB-47FA-843A-2CC41ED80223}" type="slidenum">
              <a:rPr lang="de-DE" smtClean="0"/>
              <a:t>‹Nr.›</a:t>
            </a:fld>
            <a:endParaRPr lang="de-DE" dirty="0"/>
          </a:p>
        </p:txBody>
      </p:sp>
      <p:sp>
        <p:nvSpPr>
          <p:cNvPr id="14" name="Fußzeilenplatzhalt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de-DE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9" name="Inhaltsplatzhalt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de-DE" smtClean="0"/>
              <a:t>Textmasterformat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11" name="Inhaltsplatzhalt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de-DE" smtClean="0"/>
              <a:t>Textmasterformat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990DFEA8-0782-4E50-9A6E-D0EA738BE0E4}" type="datetime1">
              <a:rPr lang="de-DE" smtClean="0"/>
              <a:t>25.01.2018</a:t>
            </a:fld>
            <a:endParaRPr lang="de-DE" dirty="0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F4C954C6-D6FB-47FA-843A-2CC41ED80223}" type="slidenum">
              <a:rPr lang="de-DE" smtClean="0"/>
              <a:t>‹Nr.›</a:t>
            </a:fld>
            <a:endParaRPr lang="de-DE" dirty="0"/>
          </a:p>
        </p:txBody>
      </p:sp>
      <p:sp>
        <p:nvSpPr>
          <p:cNvPr id="12" name="Fußzeilenplatzhalt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de-D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11" name="Inhaltsplatzhalt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de-DE" smtClean="0"/>
              <a:t>Textmasterformat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13" name="Inhaltsplatzhalt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de-DE" smtClean="0"/>
              <a:t>Textmasterformat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10" name="Datumsplatzhalt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4D8719BB-3339-424C-B561-2FBEABFA4B69}" type="datetime1">
              <a:rPr lang="de-DE" smtClean="0"/>
              <a:t>25.01.2018</a:t>
            </a:fld>
            <a:endParaRPr lang="de-DE" dirty="0"/>
          </a:p>
        </p:txBody>
      </p:sp>
      <p:sp>
        <p:nvSpPr>
          <p:cNvPr id="12" name="Foliennummernplatzhalt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F4C954C6-D6FB-47FA-843A-2CC41ED80223}" type="slidenum">
              <a:rPr lang="de-DE" smtClean="0"/>
              <a:t>‹Nr.›</a:t>
            </a:fld>
            <a:endParaRPr lang="de-DE" dirty="0"/>
          </a:p>
        </p:txBody>
      </p:sp>
      <p:sp>
        <p:nvSpPr>
          <p:cNvPr id="14" name="Fußzeilenplatzhalt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de-DE" dirty="0"/>
          </a:p>
        </p:txBody>
      </p:sp>
      <p:sp>
        <p:nvSpPr>
          <p:cNvPr id="16" name="Textplatzhalt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de-DE" smtClean="0"/>
              <a:t>Textmasterformat bearbeiten</a:t>
            </a:r>
          </a:p>
        </p:txBody>
      </p:sp>
      <p:sp>
        <p:nvSpPr>
          <p:cNvPr id="15" name="Textplatzhalt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de-DE" smtClean="0"/>
              <a:t>Textmasterformat bearbeiten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BF2AF2-1E7A-456A-8973-EA9AB8128A96}" type="datetime1">
              <a:rPr lang="de-DE" smtClean="0"/>
              <a:t>25.01.2018</a:t>
            </a:fld>
            <a:endParaRPr lang="de-DE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4C954C6-D6FB-47FA-843A-2CC41ED80223}" type="slidenum">
              <a:rPr lang="de-DE" smtClean="0"/>
              <a:t>‹Nr.›</a:t>
            </a:fld>
            <a:endParaRPr lang="de-D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E6BB5E-BFC1-405B-9661-A378183239DE}" type="datetime1">
              <a:rPr lang="de-DE" smtClean="0"/>
              <a:t>25.01.2018</a:t>
            </a:fld>
            <a:endParaRPr lang="de-DE" dirty="0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4C954C6-D6FB-47FA-843A-2CC41ED80223}" type="slidenum">
              <a:rPr lang="de-DE" smtClean="0"/>
              <a:t>‹Nr.›</a:t>
            </a:fld>
            <a:endParaRPr lang="de-DE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B223F4-7773-48D3-9173-934E36B26C0B}" type="datetime1">
              <a:rPr lang="de-DE" smtClean="0"/>
              <a:t>25.01.2018</a:t>
            </a:fld>
            <a:endParaRPr lang="de-DE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4C954C6-D6FB-47FA-843A-2CC41ED80223}" type="slidenum">
              <a:rPr lang="de-DE" smtClean="0"/>
              <a:t>‹Nr.›</a:t>
            </a:fld>
            <a:endParaRPr lang="de-DE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de-DE" smtClean="0"/>
              <a:t>Textmasterformat bearbeiten</a:t>
            </a:r>
          </a:p>
        </p:txBody>
      </p:sp>
      <p:sp>
        <p:nvSpPr>
          <p:cNvPr id="9" name="Inhaltsplatzhalt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de-DE" smtClean="0"/>
              <a:t>Textmasterformat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ild mit Überschrift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de-DE" smtClean="0"/>
              <a:t>Textmasterformat bearbeiten</a:t>
            </a:r>
          </a:p>
        </p:txBody>
      </p:sp>
      <p:sp>
        <p:nvSpPr>
          <p:cNvPr id="8" name="Rechteck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Rechteck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0" name="Rechteck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11" name="Rechteck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Datumsplatzhalt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2069CABC-A4C3-4F6B-B208-1BE7EA919B7D}" type="datetime1">
              <a:rPr lang="de-DE" smtClean="0"/>
              <a:t>25.01.2018</a:t>
            </a:fld>
            <a:endParaRPr lang="de-DE" dirty="0"/>
          </a:p>
        </p:txBody>
      </p:sp>
      <p:sp>
        <p:nvSpPr>
          <p:cNvPr id="13" name="Foliennummernplatzhalt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F4C954C6-D6FB-47FA-843A-2CC41ED80223}" type="slidenum">
              <a:rPr lang="de-DE" smtClean="0"/>
              <a:t>‹Nr.›</a:t>
            </a:fld>
            <a:endParaRPr lang="de-DE" dirty="0"/>
          </a:p>
        </p:txBody>
      </p:sp>
      <p:sp>
        <p:nvSpPr>
          <p:cNvPr id="14" name="Fußzeilenplatzhalt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de-DE" dirty="0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de-DE" dirty="0" smtClean="0"/>
              <a:t>Bild durch Klicken auf Symbol hinzufügen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elplatzhalt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de-DE" dirty="0" smtClean="0"/>
              <a:t>Titelmasterformat durch Klicken bearbeiten</a:t>
            </a:r>
            <a:endParaRPr kumimoji="0" lang="en-US" dirty="0"/>
          </a:p>
        </p:txBody>
      </p:sp>
      <p:sp>
        <p:nvSpPr>
          <p:cNvPr id="13" name="Textplatzhalt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de-DE" dirty="0" smtClean="0"/>
              <a:t>Textmasterformat bearbeiten</a:t>
            </a:r>
          </a:p>
          <a:p>
            <a:pPr lvl="1" eaLnBrk="1" latinLnBrk="0" hangingPunct="1"/>
            <a:r>
              <a:rPr kumimoji="0" lang="de-DE" dirty="0" smtClean="0"/>
              <a:t>Zweite Ebene</a:t>
            </a:r>
          </a:p>
          <a:p>
            <a:pPr lvl="2" eaLnBrk="1" latinLnBrk="0" hangingPunct="1"/>
            <a:r>
              <a:rPr kumimoji="0" lang="de-DE" dirty="0" smtClean="0"/>
              <a:t>Dritte Ebene</a:t>
            </a:r>
          </a:p>
          <a:p>
            <a:pPr lvl="3" eaLnBrk="1" latinLnBrk="0" hangingPunct="1"/>
            <a:r>
              <a:rPr kumimoji="0" lang="de-DE" dirty="0" smtClean="0"/>
              <a:t>Vierte Ebene</a:t>
            </a:r>
          </a:p>
          <a:p>
            <a:pPr lvl="4" eaLnBrk="1" latinLnBrk="0" hangingPunct="1"/>
            <a:r>
              <a:rPr kumimoji="0" lang="de-DE" dirty="0" smtClean="0"/>
              <a:t>Fünfte Ebene</a:t>
            </a:r>
            <a:endParaRPr kumimoji="0" lang="en-US" dirty="0"/>
          </a:p>
        </p:txBody>
      </p:sp>
      <p:sp>
        <p:nvSpPr>
          <p:cNvPr id="14" name="Datumsplatzhalt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A9A3C5EC-306C-48AD-8E50-0C8E18171D7C}" type="datetime1">
              <a:rPr lang="de-DE" smtClean="0"/>
              <a:t>25.01.2018</a:t>
            </a:fld>
            <a:endParaRPr lang="de-DE" dirty="0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de-DE" dirty="0"/>
          </a:p>
        </p:txBody>
      </p:sp>
      <p:sp>
        <p:nvSpPr>
          <p:cNvPr id="7" name="Rechteck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Rechteck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Rechteck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Foliennummernplatzhalt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F4C954C6-D6FB-47FA-843A-2CC41ED80223}" type="slidenum">
              <a:rPr lang="de-DE" smtClean="0"/>
              <a:t>‹Nr.›</a:t>
            </a:fld>
            <a:endParaRPr lang="de-DE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6" r:id="rId10"/>
    <p:sldLayoutId id="2147483694" r:id="rId11"/>
    <p:sldLayoutId id="2147483695" r:id="rId12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rgbClr val="0070C0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83.png"/><Relationship Id="rId2" Type="http://schemas.openxmlformats.org/officeDocument/2006/relationships/image" Target="../media/image77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12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30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0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dirty="0" smtClean="0"/>
              <a:t>Hoch-, Tief- und Wendepunkte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>
              <a:spcAft>
                <a:spcPts val="0"/>
              </a:spcAft>
              <a:buNone/>
            </a:pPr>
            <a:r>
              <a:rPr lang="de-DE" sz="2400" dirty="0" smtClean="0"/>
              <a:t>Eine der wichtigsten Fähigkeiten im Teilbereich Analysis besteht darin, die Hoch-, Tief- und Wendepunkte einer Funktion bestimmen können.</a:t>
            </a:r>
          </a:p>
          <a:p>
            <a:pPr marL="0" indent="0">
              <a:spcAft>
                <a:spcPts val="0"/>
              </a:spcAft>
              <a:buNone/>
            </a:pPr>
            <a:endParaRPr lang="de-DE" sz="800" dirty="0" smtClean="0"/>
          </a:p>
          <a:p>
            <a:pPr marL="0" indent="0">
              <a:spcAft>
                <a:spcPts val="0"/>
              </a:spcAft>
              <a:buNone/>
            </a:pPr>
            <a:r>
              <a:rPr lang="de-DE" sz="2400" dirty="0" smtClean="0">
                <a:solidFill>
                  <a:srgbClr val="000000"/>
                </a:solidFill>
              </a:rPr>
              <a:t>Sie sollten wissen, wie man die Hoch-, Tief- und Wendepunkte</a:t>
            </a:r>
          </a:p>
          <a:p>
            <a:pPr>
              <a:buSzPct val="100000"/>
              <a:buFont typeface="Arial" panose="020B0604020202020204" pitchFamily="34" charset="0"/>
              <a:buChar char="•"/>
            </a:pPr>
            <a:r>
              <a:rPr lang="de-DE" sz="2400" dirty="0" smtClean="0">
                <a:solidFill>
                  <a:srgbClr val="000000"/>
                </a:solidFill>
              </a:rPr>
              <a:t>„von Hand“ berechnet</a:t>
            </a:r>
          </a:p>
          <a:p>
            <a:pPr>
              <a:buSzPct val="100000"/>
              <a:buFont typeface="Arial" panose="020B0604020202020204" pitchFamily="34" charset="0"/>
              <a:buChar char="•"/>
            </a:pPr>
            <a:r>
              <a:rPr lang="de-DE" sz="2400" dirty="0" smtClean="0">
                <a:solidFill>
                  <a:srgbClr val="000000"/>
                </a:solidFill>
              </a:rPr>
              <a:t>mit dem Taschenrechner (GTR oder </a:t>
            </a:r>
            <a:r>
              <a:rPr lang="de-DE" sz="2400" dirty="0" err="1" smtClean="0">
                <a:solidFill>
                  <a:srgbClr val="000000"/>
                </a:solidFill>
              </a:rPr>
              <a:t>Classpad</a:t>
            </a:r>
            <a:r>
              <a:rPr lang="de-DE" sz="2400" dirty="0" smtClean="0">
                <a:solidFill>
                  <a:srgbClr val="000000"/>
                </a:solidFill>
              </a:rPr>
              <a:t>) berechnet</a:t>
            </a:r>
          </a:p>
          <a:p>
            <a:pPr marL="0" indent="0">
              <a:spcAft>
                <a:spcPts val="0"/>
              </a:spcAft>
              <a:buNone/>
            </a:pPr>
            <a:endParaRPr lang="de-DE" sz="800" dirty="0" smtClean="0">
              <a:solidFill>
                <a:srgbClr val="000000"/>
              </a:solidFill>
            </a:endParaRPr>
          </a:p>
          <a:p>
            <a:pPr marL="0" indent="0">
              <a:spcAft>
                <a:spcPts val="0"/>
              </a:spcAft>
              <a:buNone/>
            </a:pPr>
            <a:r>
              <a:rPr lang="de-DE" sz="2400" dirty="0" smtClean="0">
                <a:solidFill>
                  <a:srgbClr val="000000"/>
                </a:solidFill>
              </a:rPr>
              <a:t>Beide Fähigkeiten werden wir wiederholen und anschließend</a:t>
            </a:r>
            <a:br>
              <a:rPr lang="de-DE" sz="2400" dirty="0" smtClean="0">
                <a:solidFill>
                  <a:srgbClr val="000000"/>
                </a:solidFill>
              </a:rPr>
            </a:br>
            <a:r>
              <a:rPr lang="de-DE" sz="2400" dirty="0" smtClean="0">
                <a:solidFill>
                  <a:srgbClr val="000000"/>
                </a:solidFill>
              </a:rPr>
              <a:t>wieder direkt zu den Abi-Aufgaben wechseln, diesmal verstärkt zu den Wahlteilen,</a:t>
            </a:r>
          </a:p>
        </p:txBody>
      </p:sp>
    </p:spTree>
    <p:extLst>
      <p:ext uri="{BB962C8B-B14F-4D97-AF65-F5344CB8AC3E}">
        <p14:creationId xmlns:p14="http://schemas.microsoft.com/office/powerpoint/2010/main" val="4659969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Rechenbeispiel mit dem GTR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de-DE" sz="2400" dirty="0" smtClean="0"/>
              <a:t>Mit der Taste GRAPH lassen Sie sich den</a:t>
            </a:r>
            <a:br>
              <a:rPr lang="de-DE" sz="2400" dirty="0" smtClean="0"/>
            </a:br>
            <a:r>
              <a:rPr lang="de-DE" sz="2400" dirty="0" smtClean="0"/>
              <a:t>Graphen der Funktion zeichnen.</a:t>
            </a:r>
          </a:p>
          <a:p>
            <a:pPr marL="0" indent="0">
              <a:buNone/>
            </a:pPr>
            <a:endParaRPr lang="de-DE" sz="2400" dirty="0"/>
          </a:p>
          <a:p>
            <a:pPr marL="0" indent="0">
              <a:buNone/>
            </a:pPr>
            <a:endParaRPr lang="de-DE" sz="2400" dirty="0" smtClean="0"/>
          </a:p>
          <a:p>
            <a:pPr marL="0" indent="0">
              <a:buNone/>
            </a:pPr>
            <a:r>
              <a:rPr lang="de-DE" sz="2400" dirty="0" smtClean="0"/>
              <a:t>Mit den Tasten 2ND CALC (über der</a:t>
            </a:r>
            <a:br>
              <a:rPr lang="de-DE" sz="2400" dirty="0" smtClean="0"/>
            </a:br>
            <a:r>
              <a:rPr lang="de-DE" sz="2400" dirty="0" smtClean="0"/>
              <a:t>TRACE-Taste) wählen Sie z.B. </a:t>
            </a:r>
            <a:r>
              <a:rPr lang="de-DE" sz="2400" dirty="0" err="1" smtClean="0"/>
              <a:t>maximum</a:t>
            </a:r>
            <a:r>
              <a:rPr lang="de-DE" sz="2400" dirty="0"/>
              <a:t/>
            </a:r>
            <a:br>
              <a:rPr lang="de-DE" sz="2400" dirty="0"/>
            </a:br>
            <a:r>
              <a:rPr lang="de-DE" sz="2400" dirty="0" smtClean="0"/>
              <a:t>und drücken ENTER.</a:t>
            </a:r>
          </a:p>
          <a:p>
            <a:pPr marL="0" indent="0">
              <a:buNone/>
            </a:pPr>
            <a:endParaRPr lang="de-DE" sz="2400" dirty="0"/>
          </a:p>
          <a:p>
            <a:pPr marL="0" indent="0">
              <a:buNone/>
            </a:pPr>
            <a:endParaRPr lang="de-DE" sz="2400" dirty="0"/>
          </a:p>
          <a:p>
            <a:pPr marL="0" indent="0">
              <a:buNone/>
            </a:pPr>
            <a:endParaRPr lang="de-DE" sz="2400" dirty="0" smtClean="0"/>
          </a:p>
          <a:p>
            <a:pPr marL="0" indent="0">
              <a:buNone/>
            </a:pPr>
            <a:endParaRPr lang="de-DE" sz="2400" dirty="0" smtClean="0"/>
          </a:p>
        </p:txBody>
      </p:sp>
      <p:pic>
        <p:nvPicPr>
          <p:cNvPr id="7" name="Grafik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32240" y="1617286"/>
            <a:ext cx="1885950" cy="1276350"/>
          </a:xfrm>
          <a:prstGeom prst="rect">
            <a:avLst/>
          </a:prstGeom>
        </p:spPr>
      </p:pic>
      <p:pic>
        <p:nvPicPr>
          <p:cNvPr id="8" name="Grafik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32240" y="3448794"/>
            <a:ext cx="1885950" cy="1276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34943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Rechenbeispiel mit dem GTR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de-DE" sz="2400" dirty="0" smtClean="0"/>
              <a:t>Mit den Pfeiltasten wählen Sie zuerst die linke,</a:t>
            </a:r>
            <a:br>
              <a:rPr lang="de-DE" sz="2400" dirty="0" smtClean="0"/>
            </a:br>
            <a:r>
              <a:rPr lang="de-DE" sz="2400" dirty="0" smtClean="0"/>
              <a:t>dann die rechte Intervallgrenze und bestätigen</a:t>
            </a:r>
            <a:br>
              <a:rPr lang="de-DE" sz="2400" dirty="0" smtClean="0"/>
            </a:br>
            <a:r>
              <a:rPr lang="de-DE" sz="2400" dirty="0" smtClean="0"/>
              <a:t>Sie jeweils mit ENTER.</a:t>
            </a:r>
          </a:p>
          <a:p>
            <a:pPr marL="0" indent="0">
              <a:buNone/>
            </a:pPr>
            <a:endParaRPr lang="de-DE" sz="2400" dirty="0"/>
          </a:p>
          <a:p>
            <a:pPr marL="0" indent="0">
              <a:buNone/>
            </a:pPr>
            <a:r>
              <a:rPr lang="de-DE" sz="2400" dirty="0" smtClean="0"/>
              <a:t>Um den Berechnungsvorgang zu starten,</a:t>
            </a:r>
            <a:br>
              <a:rPr lang="de-DE" sz="2400" dirty="0" smtClean="0"/>
            </a:br>
            <a:r>
              <a:rPr lang="de-DE" sz="2400" dirty="0" smtClean="0"/>
              <a:t>tippen Sie erneut ENTER.</a:t>
            </a:r>
          </a:p>
          <a:p>
            <a:pPr marL="0" indent="0">
              <a:buNone/>
            </a:pPr>
            <a:endParaRPr lang="de-DE" sz="2400" dirty="0" smtClean="0"/>
          </a:p>
          <a:p>
            <a:pPr marL="0" indent="0">
              <a:buNone/>
            </a:pPr>
            <a:r>
              <a:rPr lang="de-DE" sz="2400" dirty="0" smtClean="0"/>
              <a:t>Der GTR zeigt nun das Maximum an</a:t>
            </a:r>
            <a:br>
              <a:rPr lang="de-DE" sz="2400" dirty="0" smtClean="0"/>
            </a:br>
            <a:r>
              <a:rPr lang="de-DE" sz="2400" dirty="0" smtClean="0"/>
              <a:t>und Sie können im Display unten die</a:t>
            </a:r>
            <a:br>
              <a:rPr lang="de-DE" sz="2400" dirty="0" smtClean="0"/>
            </a:br>
            <a:r>
              <a:rPr lang="de-DE" sz="2400" dirty="0" smtClean="0"/>
              <a:t>Koordinaten ablesen.</a:t>
            </a:r>
          </a:p>
        </p:txBody>
      </p:sp>
      <p:pic>
        <p:nvPicPr>
          <p:cNvPr id="9" name="Grafik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53081" y="1628800"/>
            <a:ext cx="1901034" cy="2148726"/>
          </a:xfrm>
          <a:prstGeom prst="rect">
            <a:avLst/>
          </a:prstGeom>
        </p:spPr>
      </p:pic>
      <p:pic>
        <p:nvPicPr>
          <p:cNvPr id="5" name="Grafik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53081" y="4509120"/>
            <a:ext cx="1885950" cy="1276350"/>
          </a:xfrm>
          <a:prstGeom prst="rect">
            <a:avLst/>
          </a:prstGeom>
        </p:spPr>
      </p:pic>
      <p:sp>
        <p:nvSpPr>
          <p:cNvPr id="6" name="Abgerundetes Rechteck 5"/>
          <p:cNvSpPr/>
          <p:nvPr/>
        </p:nvSpPr>
        <p:spPr>
          <a:xfrm>
            <a:off x="6853081" y="5472383"/>
            <a:ext cx="1319319" cy="295062"/>
          </a:xfrm>
          <a:prstGeom prst="roundRect">
            <a:avLst/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283259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Hoch- und Tiefpunkte</a:t>
            </a:r>
            <a:endParaRPr lang="de-DE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Inhaltsplatzhalter 2"/>
              <p:cNvSpPr>
                <a:spLocks noGrp="1"/>
              </p:cNvSpPr>
              <p:nvPr>
                <p:ph sz="quarter" idx="1"/>
              </p:nvPr>
            </p:nvSpPr>
            <p:spPr/>
            <p:txBody>
              <a:bodyPr>
                <a:normAutofit/>
              </a:bodyPr>
              <a:lstStyle/>
              <a:p>
                <a:pPr marL="0" indent="0">
                  <a:spcAft>
                    <a:spcPts val="0"/>
                  </a:spcAft>
                  <a:buNone/>
                </a:pPr>
                <a:endParaRPr lang="de-DE" sz="2400" dirty="0" smtClean="0">
                  <a:solidFill>
                    <a:srgbClr val="000000"/>
                  </a:solidFill>
                </a:endParaRPr>
              </a:p>
              <a:p>
                <a:pPr marL="0" indent="0">
                  <a:spcAft>
                    <a:spcPts val="0"/>
                  </a:spcAft>
                  <a:buNone/>
                </a:pPr>
                <a:endParaRPr lang="de-DE" sz="2400" dirty="0">
                  <a:solidFill>
                    <a:srgbClr val="000000"/>
                  </a:solidFill>
                </a:endParaRPr>
              </a:p>
              <a:p>
                <a:pPr marL="0" indent="0">
                  <a:spcAft>
                    <a:spcPts val="0"/>
                  </a:spcAft>
                  <a:buNone/>
                </a:pPr>
                <a:endParaRPr lang="de-DE" sz="2400" dirty="0" smtClean="0">
                  <a:solidFill>
                    <a:srgbClr val="000000"/>
                  </a:solidFill>
                </a:endParaRPr>
              </a:p>
              <a:p>
                <a:pPr marL="0" indent="0">
                  <a:spcAft>
                    <a:spcPts val="0"/>
                  </a:spcAft>
                  <a:buNone/>
                </a:pPr>
                <a:r>
                  <a:rPr lang="de-DE" sz="2400" dirty="0" smtClean="0">
                    <a:solidFill>
                      <a:srgbClr val="000000"/>
                    </a:solidFill>
                  </a:rPr>
                  <a:t>Mit  </a:t>
                </a:r>
                <a14:m>
                  <m:oMath xmlns:m="http://schemas.openxmlformats.org/officeDocument/2006/math">
                    <m:r>
                      <a:rPr lang="de-DE" sz="2400" i="1">
                        <a:latin typeface="Cambria Math"/>
                      </a:rPr>
                      <m:t>𝑓</m:t>
                    </m:r>
                    <m:r>
                      <a:rPr lang="de-DE" sz="2400">
                        <a:latin typeface="Cambria Math"/>
                      </a:rPr>
                      <m:t>′</m:t>
                    </m:r>
                    <m:d>
                      <m:dPr>
                        <m:ctrlPr>
                          <a:rPr lang="de-DE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de-DE" sz="2400" i="1">
                            <a:latin typeface="Cambria Math"/>
                          </a:rPr>
                          <m:t>𝑥</m:t>
                        </m:r>
                      </m:e>
                    </m:d>
                    <m:r>
                      <a:rPr lang="de-DE" sz="2400">
                        <a:latin typeface="Cambria Math"/>
                      </a:rPr>
                      <m:t>=0</m:t>
                    </m:r>
                  </m:oMath>
                </a14:m>
                <a:r>
                  <a:rPr lang="de-DE" sz="2400" dirty="0">
                    <a:solidFill>
                      <a:srgbClr val="000000"/>
                    </a:solidFill>
                  </a:rPr>
                  <a:t> bekommt man </a:t>
                </a:r>
                <a:r>
                  <a:rPr lang="de-DE" sz="2400" dirty="0" smtClean="0">
                    <a:solidFill>
                      <a:srgbClr val="000000"/>
                    </a:solidFill>
                  </a:rPr>
                  <a:t/>
                </a:r>
                <a:br>
                  <a:rPr lang="de-DE" sz="2400" dirty="0" smtClean="0">
                    <a:solidFill>
                      <a:srgbClr val="000000"/>
                    </a:solidFill>
                  </a:rPr>
                </a:br>
                <a:r>
                  <a:rPr lang="de-DE" sz="2400" dirty="0" smtClean="0">
                    <a:solidFill>
                      <a:srgbClr val="000000"/>
                    </a:solidFill>
                  </a:rPr>
                  <a:t>auch </a:t>
                </a:r>
                <a:r>
                  <a:rPr lang="de-DE" sz="2400" dirty="0" smtClean="0">
                    <a:solidFill>
                      <a:srgbClr val="FF0000"/>
                    </a:solidFill>
                  </a:rPr>
                  <a:t>Sattelpunkte</a:t>
                </a:r>
                <a:r>
                  <a:rPr lang="de-DE" sz="2400" dirty="0" smtClean="0">
                    <a:solidFill>
                      <a:srgbClr val="000000"/>
                    </a:solidFill>
                  </a:rPr>
                  <a:t>! </a:t>
                </a:r>
              </a:p>
              <a:p>
                <a:pPr marL="0" indent="0">
                  <a:spcAft>
                    <a:spcPts val="0"/>
                  </a:spcAft>
                  <a:buNone/>
                </a:pPr>
                <a:r>
                  <a:rPr lang="de-DE" sz="2400" dirty="0" smtClean="0">
                    <a:solidFill>
                      <a:srgbClr val="000000"/>
                    </a:solidFill>
                  </a:rPr>
                  <a:t>Die Bedingung </a:t>
                </a:r>
                <a14:m>
                  <m:oMath xmlns:m="http://schemas.openxmlformats.org/officeDocument/2006/math">
                    <m:r>
                      <a:rPr lang="de-DE" sz="2400" i="1">
                        <a:latin typeface="Cambria Math"/>
                      </a:rPr>
                      <m:t>𝑓</m:t>
                    </m:r>
                    <m:r>
                      <a:rPr lang="de-DE" sz="2400">
                        <a:latin typeface="Cambria Math"/>
                      </a:rPr>
                      <m:t>′</m:t>
                    </m:r>
                    <m:d>
                      <m:dPr>
                        <m:ctrlPr>
                          <a:rPr lang="de-DE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de-DE" sz="2400" i="1">
                            <a:latin typeface="Cambria Math"/>
                          </a:rPr>
                          <m:t>𝑥</m:t>
                        </m:r>
                      </m:e>
                    </m:d>
                    <m:r>
                      <a:rPr lang="de-DE" sz="2400">
                        <a:latin typeface="Cambria Math"/>
                      </a:rPr>
                      <m:t>=0</m:t>
                    </m:r>
                  </m:oMath>
                </a14:m>
                <a:r>
                  <a:rPr lang="de-DE" sz="2400" dirty="0">
                    <a:solidFill>
                      <a:srgbClr val="000000"/>
                    </a:solidFill>
                  </a:rPr>
                  <a:t> </a:t>
                </a:r>
                <a:r>
                  <a:rPr lang="de-DE" sz="2400" dirty="0" smtClean="0">
                    <a:solidFill>
                      <a:srgbClr val="000000"/>
                    </a:solidFill>
                  </a:rPr>
                  <a:t/>
                </a:r>
                <a:br>
                  <a:rPr lang="de-DE" sz="2400" dirty="0" smtClean="0">
                    <a:solidFill>
                      <a:srgbClr val="000000"/>
                    </a:solidFill>
                  </a:rPr>
                </a:br>
                <a:r>
                  <a:rPr lang="de-DE" sz="2400" dirty="0" smtClean="0">
                    <a:solidFill>
                      <a:srgbClr val="000000"/>
                    </a:solidFill>
                  </a:rPr>
                  <a:t>reicht </a:t>
                </a:r>
                <a:r>
                  <a:rPr lang="de-DE" sz="2400" dirty="0">
                    <a:solidFill>
                      <a:srgbClr val="000000"/>
                    </a:solidFill>
                  </a:rPr>
                  <a:t>alleine nicht aus!</a:t>
                </a:r>
              </a:p>
              <a:p>
                <a:pPr marL="0" indent="0">
                  <a:buNone/>
                </a:pPr>
                <a:endParaRPr lang="de-DE" sz="2400" dirty="0"/>
              </a:p>
            </p:txBody>
          </p:sp>
        </mc:Choice>
        <mc:Fallback xmlns="">
          <p:sp>
            <p:nvSpPr>
              <p:cNvPr id="3" name="Inhaltsplatzhalt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blipFill rotWithShape="1">
                <a:blip r:embed="rId2"/>
                <a:stretch>
                  <a:fillRect l="-1197"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Abgerundetes Rechteck 16"/>
              <p:cNvSpPr/>
              <p:nvPr/>
            </p:nvSpPr>
            <p:spPr>
              <a:xfrm>
                <a:off x="611559" y="1700809"/>
                <a:ext cx="4032449" cy="950652"/>
              </a:xfrm>
              <a:prstGeom prst="roundRect">
                <a:avLst>
                  <a:gd name="adj" fmla="val 10226"/>
                </a:avLst>
              </a:prstGeom>
              <a:solidFill>
                <a:srgbClr val="CCFFCC"/>
              </a:solidFill>
              <a:ln>
                <a:noFill/>
              </a:ln>
              <a:effectLst/>
            </p:spPr>
            <p:style>
              <a:lnRef idx="1">
                <a:schemeClr val="accent6"/>
              </a:lnRef>
              <a:fillRef idx="2">
                <a:schemeClr val="accent6"/>
              </a:fillRef>
              <a:effectRef idx="1">
                <a:schemeClr val="accent6"/>
              </a:effectRef>
              <a:fontRef idx="minor">
                <a:schemeClr val="dk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r>
                  <a:rPr lang="de-DE" sz="2400" dirty="0">
                    <a:solidFill>
                      <a:schemeClr val="tx1"/>
                    </a:solidFill>
                  </a:rPr>
                  <a:t>Notwendiges </a:t>
                </a:r>
                <a:r>
                  <a:rPr lang="de-DE" sz="2400" dirty="0" smtClean="0">
                    <a:solidFill>
                      <a:schemeClr val="tx1"/>
                    </a:solidFill>
                  </a:rPr>
                  <a:t>Kriterium: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de-DE" sz="2400" i="1">
                          <a:latin typeface="Cambria Math"/>
                        </a:rPr>
                        <m:t>𝑓</m:t>
                      </m:r>
                      <m:r>
                        <a:rPr lang="de-DE" sz="2400">
                          <a:latin typeface="Cambria Math"/>
                        </a:rPr>
                        <m:t>′</m:t>
                      </m:r>
                      <m:d>
                        <m:dPr>
                          <m:ctrlPr>
                            <a:rPr lang="de-DE" sz="24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de-DE" sz="2400" i="1">
                              <a:latin typeface="Cambria Math"/>
                            </a:rPr>
                            <m:t>𝑥</m:t>
                          </m:r>
                        </m:e>
                      </m:d>
                      <m:r>
                        <a:rPr lang="de-DE" sz="2400">
                          <a:latin typeface="Cambria Math"/>
                        </a:rPr>
                        <m:t>=0</m:t>
                      </m:r>
                    </m:oMath>
                  </m:oMathPara>
                </a14:m>
                <a:endParaRPr lang="de-DE" sz="2400" dirty="0">
                  <a:latin typeface="Albany" pitchFamily="18"/>
                </a:endParaRPr>
              </a:p>
            </p:txBody>
          </p:sp>
        </mc:Choice>
        <mc:Fallback xmlns="">
          <p:sp>
            <p:nvSpPr>
              <p:cNvPr id="17" name="Abgerundetes Rechteck 1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1559" y="1700809"/>
                <a:ext cx="4032449" cy="950652"/>
              </a:xfrm>
              <a:prstGeom prst="roundRect">
                <a:avLst>
                  <a:gd name="adj" fmla="val 10226"/>
                </a:avLst>
              </a:prstGeom>
              <a:blipFill rotWithShape="1">
                <a:blip r:embed="rId3"/>
                <a:stretch>
                  <a:fillRect l="-1662" b="-2564"/>
                </a:stretch>
              </a:blipFill>
              <a:ln>
                <a:noFill/>
              </a:ln>
              <a:effectLst/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8" name="Grafik 17"/>
          <p:cNvPicPr>
            <a:picLocks noChangeAspect="1"/>
          </p:cNvPicPr>
          <p:nvPr/>
        </p:nvPicPr>
        <p:blipFill>
          <a:blip r:embed="rId4">
            <a:lum/>
            <a:alphaModFix/>
          </a:blip>
          <a:srcRect/>
          <a:stretch>
            <a:fillRect/>
          </a:stretch>
        </p:blipFill>
        <p:spPr>
          <a:xfrm>
            <a:off x="4980565" y="1673425"/>
            <a:ext cx="3767899" cy="1956072"/>
          </a:xfrm>
          <a:prstGeom prst="rect">
            <a:avLst/>
          </a:prstGeom>
          <a:noFill/>
          <a:ln>
            <a:noFill/>
          </a:ln>
        </p:spPr>
      </p:pic>
      <p:pic>
        <p:nvPicPr>
          <p:cNvPr id="20" name="Grafik 19"/>
          <p:cNvPicPr>
            <a:picLocks noChangeAspect="1"/>
          </p:cNvPicPr>
          <p:nvPr/>
        </p:nvPicPr>
        <p:blipFill>
          <a:blip r:embed="rId5">
            <a:lum/>
            <a:alphaModFix/>
          </a:blip>
          <a:srcRect/>
          <a:stretch>
            <a:fillRect/>
          </a:stretch>
        </p:blipFill>
        <p:spPr>
          <a:xfrm>
            <a:off x="4788024" y="3573015"/>
            <a:ext cx="2860430" cy="2447427"/>
          </a:xfrm>
          <a:prstGeom prst="rect">
            <a:avLst/>
          </a:prstGeom>
          <a:noFill/>
          <a:ln>
            <a:noFill/>
          </a:ln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21" name="Abgerundetes Rechteck 20"/>
              <p:cNvSpPr/>
              <p:nvPr/>
            </p:nvSpPr>
            <p:spPr>
              <a:xfrm>
                <a:off x="611560" y="4869160"/>
                <a:ext cx="4032448" cy="864096"/>
              </a:xfrm>
              <a:prstGeom prst="roundRect">
                <a:avLst>
                  <a:gd name="adj" fmla="val 10226"/>
                </a:avLst>
              </a:prstGeom>
              <a:solidFill>
                <a:srgbClr val="CCFFCC"/>
              </a:solidFill>
              <a:ln>
                <a:noFill/>
              </a:ln>
              <a:effectLst/>
            </p:spPr>
            <p:style>
              <a:lnRef idx="1">
                <a:schemeClr val="accent6"/>
              </a:lnRef>
              <a:fillRef idx="2">
                <a:schemeClr val="accent6"/>
              </a:fillRef>
              <a:effectRef idx="1">
                <a:schemeClr val="accent6"/>
              </a:effectRef>
              <a:fontRef idx="minor">
                <a:schemeClr val="dk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r>
                  <a:rPr lang="de-DE" sz="2400" dirty="0" smtClean="0">
                    <a:solidFill>
                      <a:schemeClr val="tx1"/>
                    </a:solidFill>
                  </a:rPr>
                  <a:t>Hinreichendes Kriterium:</a:t>
                </a:r>
                <a:endParaRPr lang="de-DE" sz="2400" b="0" i="0" dirty="0" smtClean="0">
                  <a:latin typeface="Cambria Math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de-DE" sz="24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de-DE" sz="2400" i="1">
                              <a:latin typeface="Cambria Math"/>
                            </a:rPr>
                            <m:t>𝑓</m:t>
                          </m:r>
                        </m:e>
                        <m:sup>
                          <m:r>
                            <a:rPr lang="de-DE" sz="2400" b="0" i="0" smtClean="0">
                              <a:latin typeface="Cambria Math"/>
                            </a:rPr>
                            <m:t>′</m:t>
                          </m:r>
                          <m:r>
                            <a:rPr lang="de-DE" sz="2400">
                              <a:latin typeface="Cambria Math"/>
                            </a:rPr>
                            <m:t>′</m:t>
                          </m:r>
                        </m:sup>
                      </m:sSup>
                      <m:d>
                        <m:dPr>
                          <m:ctrlPr>
                            <a:rPr lang="de-DE" sz="24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de-DE" sz="2400" i="1">
                              <a:latin typeface="Cambria Math"/>
                            </a:rPr>
                            <m:t>𝑥</m:t>
                          </m:r>
                        </m:e>
                      </m:d>
                      <m:r>
                        <a:rPr lang="de-DE" sz="2400" b="0" i="1" smtClean="0">
                          <a:latin typeface="Cambria Math"/>
                        </a:rPr>
                        <m:t>≠</m:t>
                      </m:r>
                      <m:r>
                        <a:rPr lang="de-DE" sz="2400">
                          <a:latin typeface="Cambria Math"/>
                        </a:rPr>
                        <m:t>0</m:t>
                      </m:r>
                    </m:oMath>
                  </m:oMathPara>
                </a14:m>
                <a:endParaRPr lang="de-DE" sz="2400" dirty="0">
                  <a:latin typeface="Albany" pitchFamily="18"/>
                </a:endParaRPr>
              </a:p>
            </p:txBody>
          </p:sp>
        </mc:Choice>
        <mc:Fallback xmlns="">
          <p:sp>
            <p:nvSpPr>
              <p:cNvPr id="21" name="Abgerundetes Rechteck 2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1560" y="4869160"/>
                <a:ext cx="4032448" cy="864096"/>
              </a:xfrm>
              <a:prstGeom prst="roundRect">
                <a:avLst>
                  <a:gd name="adj" fmla="val 10226"/>
                </a:avLst>
              </a:prstGeom>
              <a:blipFill rotWithShape="1">
                <a:blip r:embed="rId6"/>
                <a:stretch>
                  <a:fillRect l="-1662" t="-3546" b="-8511"/>
                </a:stretch>
              </a:blipFill>
              <a:ln>
                <a:noFill/>
              </a:ln>
              <a:effectLst/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4049133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Klassifizierung von Extrempunkten</a:t>
            </a:r>
            <a:endParaRPr lang="de-DE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Inhaltsplatzhalter 2"/>
              <p:cNvSpPr>
                <a:spLocks noGrp="1"/>
              </p:cNvSpPr>
              <p:nvPr>
                <p:ph sz="quarter" idx="1"/>
              </p:nvPr>
            </p:nvSpPr>
            <p:spPr/>
            <p:txBody>
              <a:bodyPr/>
              <a:lstStyle/>
              <a:p>
                <a:pPr marL="0" indent="0">
                  <a:buNone/>
                </a:pPr>
                <a:endParaRPr lang="de-DE" dirty="0" smtClean="0"/>
              </a:p>
              <a:p>
                <a:pPr marL="0" indent="0">
                  <a:buNone/>
                </a:pPr>
                <a:endParaRPr lang="de-DE" dirty="0" smtClean="0"/>
              </a:p>
              <a:p>
                <a:pPr marL="0" indent="0">
                  <a:buNone/>
                </a:pPr>
                <a:endParaRPr lang="de-DE" sz="800" dirty="0"/>
              </a:p>
              <a:p>
                <a:pPr marL="0" indent="0">
                  <a:buNone/>
                </a:pPr>
                <a:r>
                  <a:rPr lang="de-DE" sz="2400" dirty="0" smtClean="0"/>
                  <a:t>Andere Möglichkeit:</a:t>
                </a:r>
              </a:p>
              <a:p>
                <a:pPr marL="0" indent="0">
                  <a:buNone/>
                </a:pPr>
                <a:r>
                  <a:rPr lang="de-DE" sz="2400" dirty="0"/>
                  <a:t>Vorzeichenwechsel bei </a:t>
                </a:r>
                <a14:m>
                  <m:oMath xmlns:m="http://schemas.openxmlformats.org/officeDocument/2006/math">
                    <m:r>
                      <a:rPr lang="de-DE" sz="2400" i="1" dirty="0">
                        <a:latin typeface="Cambria Math"/>
                      </a:rPr>
                      <m:t>𝑓</m:t>
                    </m:r>
                    <m:r>
                      <a:rPr lang="de-DE" sz="2400" i="1" dirty="0">
                        <a:latin typeface="Cambria Math"/>
                      </a:rPr>
                      <m:t>′</m:t>
                    </m:r>
                  </m:oMath>
                </a14:m>
                <a:r>
                  <a:rPr lang="de-DE" sz="2400" dirty="0"/>
                  <a:t> </a:t>
                </a:r>
                <a:r>
                  <a:rPr lang="de-DE" sz="2400" dirty="0" smtClean="0"/>
                  <a:t>von </a:t>
                </a:r>
                <a:r>
                  <a:rPr lang="de-DE" sz="2400" dirty="0"/>
                  <a:t>+ nach </a:t>
                </a:r>
                <a:r>
                  <a:rPr lang="de-DE" sz="2400" dirty="0" smtClean="0"/>
                  <a:t>– </a:t>
                </a:r>
              </a:p>
              <a:p>
                <a:pPr marL="0" indent="0">
                  <a:buNone/>
                </a:pPr>
                <a:r>
                  <a:rPr lang="de-DE" sz="2400" dirty="0" smtClean="0">
                    <a:ea typeface="OpenSymbol"/>
                  </a:rPr>
                  <a:t>⇒ </a:t>
                </a:r>
                <a:r>
                  <a:rPr lang="de-DE" sz="2400" dirty="0" smtClean="0">
                    <a:solidFill>
                      <a:srgbClr val="0000FF"/>
                    </a:solidFill>
                  </a:rPr>
                  <a:t>Hochpunkt</a:t>
                </a:r>
              </a:p>
              <a:p>
                <a:pPr marL="0" indent="0">
                  <a:buNone/>
                </a:pPr>
                <a:endParaRPr lang="de-DE" sz="800" dirty="0" smtClean="0"/>
              </a:p>
              <a:p>
                <a:pPr marL="0" indent="0">
                  <a:buNone/>
                </a:pPr>
                <a:r>
                  <a:rPr lang="de-DE" sz="2400" dirty="0" smtClean="0"/>
                  <a:t>Vorzeichenwechsel </a:t>
                </a:r>
                <a:r>
                  <a:rPr lang="de-DE" sz="2400" dirty="0"/>
                  <a:t>bei </a:t>
                </a:r>
                <a14:m>
                  <m:oMath xmlns:m="http://schemas.openxmlformats.org/officeDocument/2006/math">
                    <m:r>
                      <a:rPr lang="de-DE" sz="2400" i="1" dirty="0">
                        <a:latin typeface="Cambria Math"/>
                      </a:rPr>
                      <m:t>𝑓</m:t>
                    </m:r>
                    <m:r>
                      <a:rPr lang="de-DE" sz="2400" i="1" dirty="0">
                        <a:latin typeface="Cambria Math"/>
                      </a:rPr>
                      <m:t>′</m:t>
                    </m:r>
                  </m:oMath>
                </a14:m>
                <a:r>
                  <a:rPr lang="de-DE" sz="2400" dirty="0"/>
                  <a:t> von </a:t>
                </a:r>
                <a:r>
                  <a:rPr lang="de-DE" sz="2400" dirty="0" smtClean="0"/>
                  <a:t>- </a:t>
                </a:r>
                <a:r>
                  <a:rPr lang="de-DE" sz="2400" dirty="0"/>
                  <a:t>nach </a:t>
                </a:r>
                <a:r>
                  <a:rPr lang="de-DE" sz="2400" dirty="0" smtClean="0"/>
                  <a:t>+ </a:t>
                </a:r>
              </a:p>
              <a:p>
                <a:pPr marL="0" indent="0">
                  <a:buNone/>
                </a:pPr>
                <a:r>
                  <a:rPr lang="de-DE" sz="2400" dirty="0" smtClean="0">
                    <a:ea typeface="OpenSymbol"/>
                  </a:rPr>
                  <a:t>⇒ </a:t>
                </a:r>
                <a:r>
                  <a:rPr lang="de-DE" sz="2400" dirty="0" smtClean="0">
                    <a:solidFill>
                      <a:srgbClr val="0000FF"/>
                    </a:solidFill>
                  </a:rPr>
                  <a:t>Tiefpunkt</a:t>
                </a:r>
                <a:endParaRPr lang="de-DE" sz="2400" dirty="0">
                  <a:solidFill>
                    <a:srgbClr val="0000FF"/>
                  </a:solidFill>
                  <a:ea typeface="OpenSymbol"/>
                </a:endParaRPr>
              </a:p>
              <a:p>
                <a:pPr marL="0" lvl="0" indent="0">
                  <a:buNone/>
                </a:pPr>
                <a:endParaRPr lang="de-DE" sz="1600" dirty="0" smtClean="0">
                  <a:solidFill>
                    <a:srgbClr val="FF6633"/>
                  </a:solidFill>
                </a:endParaRPr>
              </a:p>
            </p:txBody>
          </p:sp>
        </mc:Choice>
        <mc:Fallback xmlns="">
          <p:sp>
            <p:nvSpPr>
              <p:cNvPr id="3" name="Inhaltsplatzhalt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blipFill>
                <a:blip r:embed="rId2"/>
                <a:stretch>
                  <a:fillRect l="-1197"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Abgerundetes Rechteck 4"/>
              <p:cNvSpPr/>
              <p:nvPr/>
            </p:nvSpPr>
            <p:spPr>
              <a:xfrm>
                <a:off x="1619672" y="1628800"/>
                <a:ext cx="5904657" cy="1008111"/>
              </a:xfrm>
              <a:prstGeom prst="roundRect">
                <a:avLst>
                  <a:gd name="adj" fmla="val 10226"/>
                </a:avLst>
              </a:prstGeom>
              <a:solidFill>
                <a:srgbClr val="CCFFCC"/>
              </a:solidFill>
              <a:ln>
                <a:noFill/>
              </a:ln>
              <a:effectLst/>
            </p:spPr>
            <p:style>
              <a:lnRef idx="1">
                <a:schemeClr val="accent6"/>
              </a:lnRef>
              <a:fillRef idx="2">
                <a:schemeClr val="accent6"/>
              </a:fillRef>
              <a:effectRef idx="1">
                <a:schemeClr val="accent6"/>
              </a:effectRef>
              <a:fontRef idx="minor">
                <a:schemeClr val="dk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14:m>
                  <m:oMath xmlns:m="http://schemas.openxmlformats.org/officeDocument/2006/math">
                    <m:sSup>
                      <m:sSupPr>
                        <m:ctrlPr>
                          <a:rPr lang="de-DE" sz="2400" i="1" smtClean="0">
                            <a:latin typeface="Cambria Math" panose="02040503050406030204" pitchFamily="18" charset="0"/>
                            <a:ea typeface="Cambria Math" pitchFamily="18" charset="0"/>
                          </a:rPr>
                        </m:ctrlPr>
                      </m:sSupPr>
                      <m:e>
                        <m:r>
                          <a:rPr lang="de-DE" sz="2400" i="1" smtClean="0">
                            <a:latin typeface="Cambria Math" panose="02040503050406030204" pitchFamily="18" charset="0"/>
                            <a:ea typeface="Cambria Math" pitchFamily="18" charset="0"/>
                          </a:rPr>
                          <m:t>𝑓</m:t>
                        </m:r>
                      </m:e>
                      <m:sup>
                        <m:r>
                          <a:rPr lang="de-DE" sz="2400" i="1">
                            <a:latin typeface="Cambria Math" pitchFamily="18" charset="0"/>
                            <a:ea typeface="Cambria Math" pitchFamily="18" charset="0"/>
                          </a:rPr>
                          <m:t>′</m:t>
                        </m:r>
                        <m:r>
                          <a:rPr lang="de-DE" sz="2400" b="0" i="0" smtClean="0">
                            <a:latin typeface="Cambria Math" pitchFamily="18" charset="0"/>
                            <a:ea typeface="Cambria Math" pitchFamily="18" charset="0"/>
                          </a:rPr>
                          <m:t>′</m:t>
                        </m:r>
                      </m:sup>
                    </m:sSup>
                    <m:d>
                      <m:dPr>
                        <m:ctrlPr>
                          <a:rPr lang="de-DE" sz="2400" i="1">
                            <a:latin typeface="Cambria Math" panose="02040503050406030204" pitchFamily="18" charset="0"/>
                            <a:ea typeface="Cambria Math" pitchFamily="18" charset="0"/>
                          </a:rPr>
                        </m:ctrlPr>
                      </m:dPr>
                      <m:e>
                        <m:r>
                          <a:rPr lang="de-DE" sz="2400" i="1">
                            <a:latin typeface="Cambria Math" panose="02040503050406030204" pitchFamily="18" charset="0"/>
                            <a:ea typeface="Cambria Math" pitchFamily="18" charset="0"/>
                          </a:rPr>
                          <m:t>𝑥</m:t>
                        </m:r>
                      </m:e>
                    </m:d>
                    <m:r>
                      <a:rPr lang="de-DE" sz="2400" b="0" i="0" smtClean="0">
                        <a:latin typeface="Cambria Math" pitchFamily="18" charset="0"/>
                        <a:ea typeface="Cambria Math" pitchFamily="18" charset="0"/>
                      </a:rPr>
                      <m:t>&lt;</m:t>
                    </m:r>
                    <m:r>
                      <a:rPr lang="de-DE" sz="2400">
                        <a:latin typeface="Cambria Math" pitchFamily="18" charset="0"/>
                        <a:ea typeface="Cambria Math" pitchFamily="18" charset="0"/>
                      </a:rPr>
                      <m:t>0</m:t>
                    </m:r>
                  </m:oMath>
                </a14:m>
                <a:r>
                  <a:rPr lang="de-DE" sz="2400" dirty="0" smtClean="0"/>
                  <a:t> liefert einen Hochpunkt.</a:t>
                </a:r>
              </a:p>
              <a:p>
                <a:pPr algn="ctr"/>
                <a14:m>
                  <m:oMath xmlns:m="http://schemas.openxmlformats.org/officeDocument/2006/math">
                    <m:sSup>
                      <m:sSupPr>
                        <m:ctrlPr>
                          <a:rPr lang="de-DE" sz="2400" i="1">
                            <a:latin typeface="Cambria Math" panose="02040503050406030204" pitchFamily="18" charset="0"/>
                            <a:ea typeface="Cambria Math" pitchFamily="18" charset="0"/>
                          </a:rPr>
                        </m:ctrlPr>
                      </m:sSupPr>
                      <m:e>
                        <m:r>
                          <a:rPr lang="de-DE" sz="2400" i="1">
                            <a:latin typeface="Cambria Math" panose="02040503050406030204" pitchFamily="18" charset="0"/>
                            <a:ea typeface="Cambria Math" pitchFamily="18" charset="0"/>
                          </a:rPr>
                          <m:t>𝑓</m:t>
                        </m:r>
                      </m:e>
                      <m:sup>
                        <m:r>
                          <a:rPr lang="de-DE" sz="2400" i="1">
                            <a:latin typeface="Cambria Math" panose="02040503050406030204" pitchFamily="18" charset="0"/>
                            <a:ea typeface="Cambria Math" pitchFamily="18" charset="0"/>
                          </a:rPr>
                          <m:t>′</m:t>
                        </m:r>
                        <m:r>
                          <a:rPr lang="de-DE" sz="2400">
                            <a:latin typeface="Cambria Math" pitchFamily="18" charset="0"/>
                            <a:ea typeface="Cambria Math" pitchFamily="18" charset="0"/>
                          </a:rPr>
                          <m:t>′</m:t>
                        </m:r>
                      </m:sup>
                    </m:sSup>
                    <m:d>
                      <m:dPr>
                        <m:ctrlPr>
                          <a:rPr lang="de-DE" sz="2400" i="1">
                            <a:latin typeface="Cambria Math" panose="02040503050406030204" pitchFamily="18" charset="0"/>
                            <a:ea typeface="Cambria Math" pitchFamily="18" charset="0"/>
                          </a:rPr>
                        </m:ctrlPr>
                      </m:dPr>
                      <m:e>
                        <m:r>
                          <a:rPr lang="de-DE" sz="2400" i="1">
                            <a:latin typeface="Cambria Math" panose="02040503050406030204" pitchFamily="18" charset="0"/>
                            <a:ea typeface="Cambria Math" pitchFamily="18" charset="0"/>
                          </a:rPr>
                          <m:t>𝑥</m:t>
                        </m:r>
                      </m:e>
                    </m:d>
                    <m:r>
                      <a:rPr lang="de-DE" sz="2400" b="0" i="0" smtClean="0">
                        <a:latin typeface="Cambria Math"/>
                        <a:ea typeface="Cambria Math" pitchFamily="18" charset="0"/>
                      </a:rPr>
                      <m:t>&gt;</m:t>
                    </m:r>
                    <m:r>
                      <a:rPr lang="de-DE" sz="2400">
                        <a:latin typeface="Cambria Math" pitchFamily="18" charset="0"/>
                        <a:ea typeface="Cambria Math" pitchFamily="18" charset="0"/>
                      </a:rPr>
                      <m:t>0</m:t>
                    </m:r>
                  </m:oMath>
                </a14:m>
                <a:r>
                  <a:rPr lang="de-DE" sz="2400" dirty="0"/>
                  <a:t> liefert einen </a:t>
                </a:r>
                <a:r>
                  <a:rPr lang="de-DE" sz="2400" dirty="0" smtClean="0"/>
                  <a:t>Tiefpunkt.</a:t>
                </a:r>
                <a:endParaRPr lang="de-DE" sz="2400" dirty="0"/>
              </a:p>
            </p:txBody>
          </p:sp>
        </mc:Choice>
        <mc:Fallback xmlns="">
          <p:sp>
            <p:nvSpPr>
              <p:cNvPr id="5" name="Abgerundetes Rechteck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19672" y="1628800"/>
                <a:ext cx="5904657" cy="1008111"/>
              </a:xfrm>
              <a:prstGeom prst="roundRect">
                <a:avLst>
                  <a:gd name="adj" fmla="val 10226"/>
                </a:avLst>
              </a:prstGeom>
              <a:blipFill rotWithShape="1">
                <a:blip r:embed="rId3"/>
                <a:stretch>
                  <a:fillRect b="-4217"/>
                </a:stretch>
              </a:blipFill>
              <a:ln>
                <a:noFill/>
              </a:ln>
              <a:effectLst/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7" name="Grafik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52120" y="2924944"/>
            <a:ext cx="2736304" cy="2736304"/>
          </a:xfrm>
          <a:prstGeom prst="rect">
            <a:avLst/>
          </a:prstGeom>
        </p:spPr>
      </p:pic>
      <p:sp>
        <p:nvSpPr>
          <p:cNvPr id="8" name="Ellipse 7"/>
          <p:cNvSpPr/>
          <p:nvPr/>
        </p:nvSpPr>
        <p:spPr>
          <a:xfrm>
            <a:off x="7083227" y="4617136"/>
            <a:ext cx="36000" cy="36000"/>
          </a:xfrm>
          <a:prstGeom prst="ellipse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cxnSp>
        <p:nvCxnSpPr>
          <p:cNvPr id="10" name="Gerader Verbinder 9"/>
          <p:cNvCxnSpPr/>
          <p:nvPr/>
        </p:nvCxnSpPr>
        <p:spPr>
          <a:xfrm>
            <a:off x="6444208" y="3848100"/>
            <a:ext cx="553417" cy="82710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Gerader Verbinder 14"/>
          <p:cNvCxnSpPr/>
          <p:nvPr/>
        </p:nvCxnSpPr>
        <p:spPr>
          <a:xfrm flipV="1">
            <a:off x="7252131" y="3212976"/>
            <a:ext cx="632237" cy="146222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Rechteck 19"/>
          <p:cNvSpPr/>
          <p:nvPr/>
        </p:nvSpPr>
        <p:spPr>
          <a:xfrm>
            <a:off x="6504166" y="4149080"/>
            <a:ext cx="30008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dirty="0"/>
              <a:t>–</a:t>
            </a:r>
          </a:p>
        </p:txBody>
      </p:sp>
      <p:sp>
        <p:nvSpPr>
          <p:cNvPr id="21" name="Rechteck 20"/>
          <p:cNvSpPr/>
          <p:nvPr/>
        </p:nvSpPr>
        <p:spPr>
          <a:xfrm>
            <a:off x="7452320" y="3920511"/>
            <a:ext cx="30008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dirty="0" smtClean="0"/>
              <a:t>+</a:t>
            </a:r>
            <a:endParaRPr lang="de-DE" dirty="0"/>
          </a:p>
        </p:txBody>
      </p:sp>
      <p:cxnSp>
        <p:nvCxnSpPr>
          <p:cNvPr id="22" name="Gerader Verbinder 21"/>
          <p:cNvCxnSpPr/>
          <p:nvPr/>
        </p:nvCxnSpPr>
        <p:spPr>
          <a:xfrm>
            <a:off x="6750844" y="4635136"/>
            <a:ext cx="773484" cy="456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Rechteck 23"/>
          <p:cNvSpPr/>
          <p:nvPr/>
        </p:nvSpPr>
        <p:spPr>
          <a:xfrm>
            <a:off x="7012734" y="4563022"/>
            <a:ext cx="30008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dirty="0" smtClean="0"/>
              <a:t>0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1633241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Klassifizierung von Extrempunkten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endParaRPr lang="de-DE" dirty="0" smtClean="0"/>
          </a:p>
          <a:p>
            <a:pPr marL="0" indent="0">
              <a:buNone/>
            </a:pPr>
            <a:endParaRPr lang="de-DE" dirty="0" smtClean="0"/>
          </a:p>
          <a:p>
            <a:pPr marL="0" indent="0">
              <a:buNone/>
            </a:pPr>
            <a:endParaRPr lang="de-DE" sz="800" dirty="0"/>
          </a:p>
          <a:p>
            <a:pPr marL="0" lvl="0" indent="0">
              <a:buNone/>
            </a:pPr>
            <a:r>
              <a:rPr lang="de-DE" sz="1600" dirty="0" smtClean="0">
                <a:solidFill>
                  <a:srgbClr val="FF6633"/>
                </a:solidFill>
              </a:rPr>
              <a:t>			</a:t>
            </a:r>
          </a:p>
          <a:p>
            <a:pPr marL="0" lvl="0" indent="0">
              <a:buNone/>
            </a:pPr>
            <a:endParaRPr lang="de-DE" sz="2400" dirty="0" smtClean="0">
              <a:solidFill>
                <a:srgbClr val="FF6633"/>
              </a:solidFill>
            </a:endParaRPr>
          </a:p>
          <a:p>
            <a:pPr marL="0" lvl="0" indent="0">
              <a:buNone/>
            </a:pPr>
            <a:endParaRPr lang="de-DE" sz="2400" dirty="0">
              <a:solidFill>
                <a:srgbClr val="FF6633"/>
              </a:solidFill>
            </a:endParaRPr>
          </a:p>
          <a:p>
            <a:pPr marL="0" lvl="0" indent="0">
              <a:buNone/>
            </a:pPr>
            <a:r>
              <a:rPr lang="de-DE" sz="2400" dirty="0" smtClean="0"/>
              <a:t>Bei </a:t>
            </a:r>
            <a:r>
              <a:rPr lang="de-DE" sz="2400" dirty="0"/>
              <a:t>einem Sattelpunkt findet </a:t>
            </a:r>
            <a:r>
              <a:rPr lang="de-DE" sz="2400" dirty="0" smtClean="0"/>
              <a:t>kein Vorzeichenwechsel </a:t>
            </a:r>
            <a:r>
              <a:rPr lang="de-DE" sz="2400" dirty="0"/>
              <a:t>der Steigung </a:t>
            </a:r>
            <a:r>
              <a:rPr lang="de-DE" sz="2400" dirty="0" smtClean="0"/>
              <a:t>statt</a:t>
            </a:r>
            <a:r>
              <a:rPr lang="de-DE" sz="2400" dirty="0"/>
              <a:t>!</a:t>
            </a:r>
          </a:p>
          <a:p>
            <a:pPr marL="0" indent="0">
              <a:buNone/>
            </a:pPr>
            <a:endParaRPr lang="de-DE" sz="2400" dirty="0"/>
          </a:p>
        </p:txBody>
      </p:sp>
      <p:pic>
        <p:nvPicPr>
          <p:cNvPr id="6" name="Grafik 5"/>
          <p:cNvPicPr>
            <a:picLocks noChangeAspect="1"/>
          </p:cNvPicPr>
          <p:nvPr/>
        </p:nvPicPr>
        <p:blipFill>
          <a:blip r:embed="rId2">
            <a:lum/>
            <a:alphaModFix/>
          </a:blip>
          <a:srcRect/>
          <a:stretch>
            <a:fillRect/>
          </a:stretch>
        </p:blipFill>
        <p:spPr>
          <a:xfrm>
            <a:off x="2808325" y="1615863"/>
            <a:ext cx="3527351" cy="248221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4673258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Verfahren „von Hand“</a:t>
            </a:r>
            <a:endParaRPr lang="de-DE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Inhaltsplatzhalter 2"/>
              <p:cNvSpPr>
                <a:spLocks noGrp="1"/>
              </p:cNvSpPr>
              <p:nvPr>
                <p:ph sz="quarter" idx="1"/>
              </p:nvPr>
            </p:nvSpPr>
            <p:spPr/>
            <p:txBody>
              <a:bodyPr>
                <a:normAutofit/>
              </a:bodyPr>
              <a:lstStyle/>
              <a:p>
                <a:pPr marL="0" indent="0">
                  <a:spcAft>
                    <a:spcPts val="0"/>
                  </a:spcAft>
                  <a:buNone/>
                </a:pPr>
                <a:r>
                  <a:rPr lang="de-DE" sz="2400" dirty="0" smtClean="0">
                    <a:solidFill>
                      <a:srgbClr val="000000"/>
                    </a:solidFill>
                  </a:rPr>
                  <a:t>Zur Bestimmung von Hoch- und Tiefpunkten gehen Sie wie folgt vor:</a:t>
                </a:r>
              </a:p>
              <a:p>
                <a:pPr marL="457200" indent="-457200">
                  <a:spcAft>
                    <a:spcPts val="0"/>
                  </a:spcAft>
                  <a:buSzPct val="100000"/>
                  <a:buAutoNum type="arabicParenR"/>
                </a:pPr>
                <a:r>
                  <a:rPr lang="de-DE" sz="2400" dirty="0" smtClean="0">
                    <a:solidFill>
                      <a:srgbClr val="000000"/>
                    </a:solidFill>
                  </a:rPr>
                  <a:t>Löse </a:t>
                </a:r>
                <a14:m>
                  <m:oMath xmlns:m="http://schemas.openxmlformats.org/officeDocument/2006/math">
                    <m:r>
                      <a:rPr lang="de-DE" sz="2400" i="1">
                        <a:latin typeface="Cambria Math"/>
                      </a:rPr>
                      <m:t>𝑓</m:t>
                    </m:r>
                    <m:r>
                      <a:rPr lang="de-DE" sz="2400">
                        <a:latin typeface="Cambria Math"/>
                      </a:rPr>
                      <m:t>′</m:t>
                    </m:r>
                    <m:d>
                      <m:dPr>
                        <m:ctrlPr>
                          <a:rPr lang="de-DE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de-DE" sz="2400" i="1">
                            <a:latin typeface="Cambria Math"/>
                          </a:rPr>
                          <m:t>𝑥</m:t>
                        </m:r>
                      </m:e>
                    </m:d>
                    <m:r>
                      <a:rPr lang="de-DE" sz="2400">
                        <a:latin typeface="Cambria Math"/>
                      </a:rPr>
                      <m:t>=0</m:t>
                    </m:r>
                  </m:oMath>
                </a14:m>
                <a:r>
                  <a:rPr lang="de-DE" sz="2400" dirty="0">
                    <a:solidFill>
                      <a:srgbClr val="000000"/>
                    </a:solidFill>
                  </a:rPr>
                  <a:t> </a:t>
                </a:r>
                <a:r>
                  <a:rPr lang="de-DE" sz="2400" dirty="0" smtClean="0">
                    <a:solidFill>
                      <a:srgbClr val="000000"/>
                    </a:solidFill>
                  </a:rPr>
                  <a:t>und erhalte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de-DE" sz="2400" i="1" dirty="0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de-DE" sz="2400" i="1" dirty="0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de-DE" sz="2400" i="1" dirty="0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de-DE" sz="2400" dirty="0" smtClean="0">
                    <a:solidFill>
                      <a:srgbClr val="000000"/>
                    </a:solidFill>
                  </a:rPr>
                  <a:t>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de-DE" sz="2400" i="1" dirty="0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de-DE" sz="2400" i="1" dirty="0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de-DE" sz="2400" i="1" dirty="0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de-DE" sz="2400" dirty="0" smtClean="0">
                    <a:solidFill>
                      <a:srgbClr val="000000"/>
                    </a:solidFill>
                  </a:rPr>
                  <a:t>, …</a:t>
                </a:r>
              </a:p>
              <a:p>
                <a:pPr marL="457200" indent="-457200">
                  <a:spcAft>
                    <a:spcPts val="0"/>
                  </a:spcAft>
                  <a:buSzPct val="100000"/>
                  <a:buAutoNum type="arabicParenR"/>
                </a:pPr>
                <a:r>
                  <a:rPr lang="de-DE" sz="2400" dirty="0" smtClean="0">
                    <a:solidFill>
                      <a:srgbClr val="000000"/>
                    </a:solidFill>
                  </a:rPr>
                  <a:t>Prüfe jede der oben gefundenen Lösungen mit </a:t>
                </a:r>
                <a14:m>
                  <m:oMath xmlns:m="http://schemas.openxmlformats.org/officeDocument/2006/math">
                    <m:r>
                      <a:rPr lang="de-DE" sz="2400" i="1" dirty="0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𝑓</m:t>
                    </m:r>
                    <m:r>
                      <a:rPr lang="de-DE" sz="2400" i="1" dirty="0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‘‘</m:t>
                    </m:r>
                  </m:oMath>
                </a14:m>
                <a:r>
                  <a:rPr lang="de-DE" sz="2400" dirty="0" smtClean="0">
                    <a:solidFill>
                      <a:srgbClr val="000000"/>
                    </a:solidFill>
                  </a:rPr>
                  <a:t>:</a:t>
                </a:r>
              </a:p>
              <a:p>
                <a:pPr lvl="1">
                  <a:buSzPct val="100000"/>
                  <a:buFont typeface="Arial" panose="020B0604020202020204" pitchFamily="34" charset="0"/>
                  <a:buChar char="•"/>
                </a:pPr>
                <a:r>
                  <a:rPr lang="de-DE" sz="2100" dirty="0" smtClean="0">
                    <a:solidFill>
                      <a:srgbClr val="000000"/>
                    </a:solidFill>
                  </a:rPr>
                  <a:t>Ist </a:t>
                </a:r>
                <a14:m>
                  <m:oMath xmlns:m="http://schemas.openxmlformats.org/officeDocument/2006/math">
                    <m:r>
                      <a:rPr lang="de-DE" sz="2100" i="1" dirty="0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𝑓</m:t>
                    </m:r>
                    <m:r>
                      <a:rPr lang="de-DE" sz="2100" i="1" dirty="0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‘‘</m:t>
                    </m:r>
                    <m:d>
                      <m:dPr>
                        <m:ctrlPr>
                          <a:rPr lang="de-DE" sz="2100" i="1" dirty="0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de-DE" sz="2100" i="1" dirty="0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de-DE" sz="2100" i="1" dirty="0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=0</m:t>
                    </m:r>
                  </m:oMath>
                </a14:m>
                <a:r>
                  <a:rPr lang="de-DE" sz="2100" dirty="0" smtClean="0">
                    <a:solidFill>
                      <a:srgbClr val="000000"/>
                    </a:solidFill>
                  </a:rPr>
                  <a:t>, so liegt </a:t>
                </a:r>
                <a:r>
                  <a:rPr lang="de-DE" sz="2100" b="1" dirty="0" smtClean="0">
                    <a:solidFill>
                      <a:srgbClr val="FF0000"/>
                    </a:solidFill>
                  </a:rPr>
                  <a:t>kein</a:t>
                </a:r>
                <a:r>
                  <a:rPr lang="de-DE" sz="2100" dirty="0" smtClean="0">
                    <a:solidFill>
                      <a:srgbClr val="000000"/>
                    </a:solidFill>
                  </a:rPr>
                  <a:t> Extrempunkt vor.</a:t>
                </a:r>
              </a:p>
              <a:p>
                <a:pPr lvl="1">
                  <a:buSzPct val="100000"/>
                  <a:buFont typeface="Arial" panose="020B0604020202020204" pitchFamily="34" charset="0"/>
                  <a:buChar char="•"/>
                </a:pPr>
                <a:r>
                  <a:rPr lang="de-DE" sz="2100" dirty="0" smtClean="0">
                    <a:solidFill>
                      <a:srgbClr val="000000"/>
                    </a:solidFill>
                  </a:rPr>
                  <a:t>Ist </a:t>
                </a:r>
                <a14:m>
                  <m:oMath xmlns:m="http://schemas.openxmlformats.org/officeDocument/2006/math">
                    <m:r>
                      <a:rPr lang="de-DE" sz="2100" i="1" dirty="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𝑓</m:t>
                    </m:r>
                    <m:r>
                      <a:rPr lang="de-DE" sz="2100" i="1" dirty="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‘‘</m:t>
                    </m:r>
                    <m:d>
                      <m:dPr>
                        <m:ctrlPr>
                          <a:rPr lang="de-DE" sz="2100" i="1" dirty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de-DE" sz="2100" i="1" dirty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de-DE" sz="2100" b="0" i="1" dirty="0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&lt;</m:t>
                    </m:r>
                    <m:r>
                      <a:rPr lang="de-DE" sz="2100" i="1" dirty="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0</m:t>
                    </m:r>
                  </m:oMath>
                </a14:m>
                <a:r>
                  <a:rPr lang="de-DE" sz="2100" dirty="0">
                    <a:solidFill>
                      <a:srgbClr val="000000"/>
                    </a:solidFill>
                  </a:rPr>
                  <a:t>, so liegt </a:t>
                </a:r>
                <a:r>
                  <a:rPr lang="de-DE" sz="2100" dirty="0" smtClean="0">
                    <a:solidFill>
                      <a:srgbClr val="000000"/>
                    </a:solidFill>
                  </a:rPr>
                  <a:t>ein Hochpunkt vor.</a:t>
                </a:r>
              </a:p>
              <a:p>
                <a:pPr lvl="1">
                  <a:buSzPct val="100000"/>
                  <a:buFont typeface="Arial" panose="020B0604020202020204" pitchFamily="34" charset="0"/>
                  <a:buChar char="•"/>
                </a:pPr>
                <a:r>
                  <a:rPr lang="de-DE" sz="2100" dirty="0" smtClean="0">
                    <a:solidFill>
                      <a:srgbClr val="000000"/>
                    </a:solidFill>
                  </a:rPr>
                  <a:t>Ist </a:t>
                </a:r>
                <a14:m>
                  <m:oMath xmlns:m="http://schemas.openxmlformats.org/officeDocument/2006/math">
                    <m:r>
                      <a:rPr lang="de-DE" sz="2100" i="1" dirty="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𝑓</m:t>
                    </m:r>
                    <m:r>
                      <a:rPr lang="de-DE" sz="2100" i="1" dirty="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‘‘</m:t>
                    </m:r>
                    <m:d>
                      <m:dPr>
                        <m:ctrlPr>
                          <a:rPr lang="de-DE" sz="2100" i="1" dirty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de-DE" sz="2100" i="1" dirty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de-DE" sz="2100" b="0" i="1" dirty="0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&gt;</m:t>
                    </m:r>
                    <m:r>
                      <a:rPr lang="de-DE" sz="2100" i="1" dirty="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0</m:t>
                    </m:r>
                  </m:oMath>
                </a14:m>
                <a:r>
                  <a:rPr lang="de-DE" sz="2100" dirty="0">
                    <a:solidFill>
                      <a:srgbClr val="000000"/>
                    </a:solidFill>
                  </a:rPr>
                  <a:t>, so liegt </a:t>
                </a:r>
                <a:r>
                  <a:rPr lang="de-DE" sz="2100" dirty="0" smtClean="0">
                    <a:solidFill>
                      <a:srgbClr val="000000"/>
                    </a:solidFill>
                  </a:rPr>
                  <a:t>ein Tiefpunkt vor.</a:t>
                </a:r>
              </a:p>
              <a:p>
                <a:pPr marL="457200" indent="-457200">
                  <a:buSzPct val="100000"/>
                  <a:buFont typeface="Wingdings"/>
                  <a:buAutoNum type="arabicParenR"/>
                </a:pPr>
                <a:r>
                  <a:rPr lang="de-DE" sz="2400" dirty="0" smtClean="0">
                    <a:solidFill>
                      <a:srgbClr val="000000"/>
                    </a:solidFill>
                  </a:rPr>
                  <a:t>Die </a:t>
                </a:r>
                <a14:m>
                  <m:oMath xmlns:m="http://schemas.openxmlformats.org/officeDocument/2006/math">
                    <m:r>
                      <a:rPr lang="de-DE" sz="2400" i="1" dirty="0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𝑦</m:t>
                    </m:r>
                  </m:oMath>
                </a14:m>
                <a:r>
                  <a:rPr lang="de-DE" sz="2400" dirty="0" smtClean="0">
                    <a:solidFill>
                      <a:srgbClr val="000000"/>
                    </a:solidFill>
                  </a:rPr>
                  <a:t>-Koordinate des Hoch- oder Tiefpunktes erhalten Sie durch Einsetzen des in 1) gefundenen </a:t>
                </a:r>
                <a14:m>
                  <m:oMath xmlns:m="http://schemas.openxmlformats.org/officeDocument/2006/math">
                    <m:r>
                      <a:rPr lang="de-DE" sz="2400" i="1" dirty="0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de-DE" sz="2400" dirty="0" smtClean="0">
                    <a:solidFill>
                      <a:srgbClr val="000000"/>
                    </a:solidFill>
                  </a:rPr>
                  <a:t>-Wertes in </a:t>
                </a:r>
                <a14:m>
                  <m:oMath xmlns:m="http://schemas.openxmlformats.org/officeDocument/2006/math">
                    <m:r>
                      <a:rPr lang="de-DE" sz="2400" i="1" dirty="0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𝑓</m:t>
                    </m:r>
                    <m:r>
                      <a:rPr lang="de-DE" sz="2400" i="1" dirty="0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de-DE" sz="2400" i="1" dirty="0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𝑥</m:t>
                    </m:r>
                    <m:r>
                      <a:rPr lang="de-DE" sz="2400" i="1" dirty="0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de-DE" sz="2400" dirty="0" smtClean="0">
                    <a:solidFill>
                      <a:srgbClr val="000000"/>
                    </a:solidFill>
                  </a:rPr>
                  <a:t>.</a:t>
                </a:r>
                <a:endParaRPr lang="de-DE" sz="2400" dirty="0">
                  <a:solidFill>
                    <a:srgbClr val="000000"/>
                  </a:solidFill>
                </a:endParaRPr>
              </a:p>
              <a:p>
                <a:pPr marL="0" indent="0">
                  <a:buNone/>
                </a:pPr>
                <a:endParaRPr lang="de-DE" sz="2400" dirty="0"/>
              </a:p>
            </p:txBody>
          </p:sp>
        </mc:Choice>
        <mc:Fallback xmlns="">
          <p:sp>
            <p:nvSpPr>
              <p:cNvPr id="3" name="Inhaltsplatzhalt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blipFill>
                <a:blip r:embed="rId2"/>
                <a:stretch>
                  <a:fillRect l="-1197" t="-1085" r="-673"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2400634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Rechenbeispiel</a:t>
            </a:r>
            <a:endParaRPr lang="de-DE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Inhaltsplatzhalter 2"/>
              <p:cNvSpPr>
                <a:spLocks noGrp="1"/>
              </p:cNvSpPr>
              <p:nvPr>
                <p:ph sz="quarter" idx="1"/>
              </p:nvPr>
            </p:nvSpPr>
            <p:spPr/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de-DE" sz="2400" dirty="0" smtClean="0"/>
                  <a:t>Bestimme alle Extrempunkte der Funktion </a:t>
                </a:r>
                <a14:m>
                  <m:oMath xmlns:m="http://schemas.openxmlformats.org/officeDocument/2006/math">
                    <m:r>
                      <a:rPr lang="de-DE" sz="2400" i="1" dirty="0" smtClean="0">
                        <a:latin typeface="Cambria Math" panose="02040503050406030204" pitchFamily="18" charset="0"/>
                      </a:rPr>
                      <m:t>𝑓</m:t>
                    </m:r>
                    <m:r>
                      <a:rPr lang="de-DE" sz="2400" i="1" dirty="0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de-DE" sz="2400" i="1" dirty="0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de-DE" sz="2400" i="1" dirty="0" smtClean="0">
                        <a:latin typeface="Cambria Math" panose="02040503050406030204" pitchFamily="18" charset="0"/>
                      </a:rPr>
                      <m:t>)=</m:t>
                    </m:r>
                    <m:sSup>
                      <m:sSupPr>
                        <m:ctrlPr>
                          <a:rPr lang="de-DE" sz="2400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de-DE" sz="2400" i="1" dirty="0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de-DE" sz="2400" i="1" dirty="0" smtClean="0"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  <m:r>
                      <a:rPr lang="de-DE" sz="2400" i="1" dirty="0" smtClean="0">
                        <a:latin typeface="Cambria Math" panose="02040503050406030204" pitchFamily="18" charset="0"/>
                      </a:rPr>
                      <m:t>−12</m:t>
                    </m:r>
                    <m:r>
                      <a:rPr lang="de-DE" sz="2400" i="1" dirty="0" smtClean="0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de-DE" sz="2400" dirty="0" smtClean="0"/>
                  <a:t>.</a:t>
                </a:r>
              </a:p>
              <a:p>
                <a:pPr marL="0" indent="0">
                  <a:buNone/>
                </a:pPr>
                <a:endParaRPr lang="de-DE" sz="800" dirty="0" smtClean="0"/>
              </a:p>
              <a:p>
                <a:pPr marL="0" indent="0">
                  <a:buNone/>
                </a:pPr>
                <a:r>
                  <a:rPr lang="de-DE" sz="2400" b="1" dirty="0" smtClean="0"/>
                  <a:t>Lösung: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de-DE" sz="2400" i="1" dirty="0">
                        <a:latin typeface="Cambria Math" panose="02040503050406030204" pitchFamily="18" charset="0"/>
                      </a:rPr>
                      <m:t>𝑓</m:t>
                    </m:r>
                    <m:r>
                      <a:rPr lang="de-DE" sz="2400" b="0" i="1" dirty="0" smtClean="0">
                        <a:latin typeface="Cambria Math" panose="02040503050406030204" pitchFamily="18" charset="0"/>
                      </a:rPr>
                      <m:t>′</m:t>
                    </m:r>
                    <m:r>
                      <a:rPr lang="de-DE" sz="2400" i="1" dirty="0">
                        <a:latin typeface="Cambria Math" panose="02040503050406030204" pitchFamily="18" charset="0"/>
                      </a:rPr>
                      <m:t>(</m:t>
                    </m:r>
                    <m:r>
                      <a:rPr lang="de-DE" sz="2400" i="1" dirty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de-DE" sz="2400" i="1" dirty="0">
                        <a:latin typeface="Cambria Math" panose="02040503050406030204" pitchFamily="18" charset="0"/>
                      </a:rPr>
                      <m:t>)=3</m:t>
                    </m:r>
                    <m:sSup>
                      <m:sSupPr>
                        <m:ctrlPr>
                          <a:rPr lang="de-DE" sz="2400" i="1" dirty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de-DE" sz="2400" i="1" dirty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de-DE" sz="2400" b="0" i="1" dirty="0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de-DE" sz="2400" i="1" dirty="0">
                        <a:latin typeface="Cambria Math" panose="02040503050406030204" pitchFamily="18" charset="0"/>
                      </a:rPr>
                      <m:t>−12</m:t>
                    </m:r>
                  </m:oMath>
                </a14:m>
                <a:r>
                  <a:rPr lang="de-DE" sz="2400" dirty="0" smtClean="0"/>
                  <a:t>, </a:t>
                </a:r>
                <a14:m>
                  <m:oMath xmlns:m="http://schemas.openxmlformats.org/officeDocument/2006/math">
                    <m:r>
                      <a:rPr lang="de-DE" sz="2400" i="1" dirty="0">
                        <a:latin typeface="Cambria Math" panose="02040503050406030204" pitchFamily="18" charset="0"/>
                      </a:rPr>
                      <m:t>𝑓</m:t>
                    </m:r>
                    <m:r>
                      <a:rPr lang="de-DE" sz="2400" b="0" i="1" dirty="0" smtClean="0">
                        <a:latin typeface="Cambria Math" panose="02040503050406030204" pitchFamily="18" charset="0"/>
                      </a:rPr>
                      <m:t>′′</m:t>
                    </m:r>
                    <m:r>
                      <a:rPr lang="de-DE" sz="2400" i="1" dirty="0">
                        <a:latin typeface="Cambria Math" panose="02040503050406030204" pitchFamily="18" charset="0"/>
                      </a:rPr>
                      <m:t>(</m:t>
                    </m:r>
                    <m:r>
                      <a:rPr lang="de-DE" sz="2400" i="1" dirty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de-DE" sz="2400" i="1" dirty="0">
                        <a:latin typeface="Cambria Math" panose="02040503050406030204" pitchFamily="18" charset="0"/>
                      </a:rPr>
                      <m:t>)=6</m:t>
                    </m:r>
                    <m:r>
                      <a:rPr lang="de-DE" sz="2400" i="1" dirty="0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endParaRPr lang="de-DE" sz="2400" dirty="0" smtClean="0"/>
              </a:p>
              <a:p>
                <a:pPr marL="0" indent="0">
                  <a:buNone/>
                </a:pPr>
                <a:r>
                  <a:rPr lang="de-DE" sz="2400" dirty="0" smtClean="0"/>
                  <a:t>Mit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de-DE" sz="2400" i="1" dirty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de-DE" sz="2400" i="1" dirty="0"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  <m:sup>
                        <m:r>
                          <a:rPr lang="de-DE" sz="2400" i="1" dirty="0"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  <m:d>
                      <m:dPr>
                        <m:ctrlPr>
                          <a:rPr lang="de-DE" sz="2400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de-DE" sz="2400" i="1" dirty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de-DE" sz="2400" i="1" dirty="0">
                        <a:latin typeface="Cambria Math" panose="02040503050406030204" pitchFamily="18" charset="0"/>
                      </a:rPr>
                      <m:t>=3</m:t>
                    </m:r>
                    <m:sSup>
                      <m:sSupPr>
                        <m:ctrlPr>
                          <a:rPr lang="de-DE" sz="2400" i="1" dirty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de-DE" sz="2400" i="1" dirty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de-DE" sz="2400" i="1" dirty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de-DE" sz="2400" i="1" dirty="0">
                        <a:latin typeface="Cambria Math" panose="02040503050406030204" pitchFamily="18" charset="0"/>
                      </a:rPr>
                      <m:t>−12</m:t>
                    </m:r>
                    <m:r>
                      <a:rPr lang="de-DE" sz="2400" b="0" i="1" dirty="0" smtClean="0">
                        <a:latin typeface="Cambria Math" panose="02040503050406030204" pitchFamily="18" charset="0"/>
                      </a:rPr>
                      <m:t>=0</m:t>
                    </m:r>
                  </m:oMath>
                </a14:m>
                <a:r>
                  <a:rPr lang="de-DE" sz="2400" dirty="0" smtClean="0"/>
                  <a:t> folgt </a:t>
                </a:r>
                <a14:m>
                  <m:oMath xmlns:m="http://schemas.openxmlformats.org/officeDocument/2006/math">
                    <m:r>
                      <a:rPr lang="de-DE" sz="2400" i="1" dirty="0">
                        <a:latin typeface="Cambria Math" panose="02040503050406030204" pitchFamily="18" charset="0"/>
                      </a:rPr>
                      <m:t>3</m:t>
                    </m:r>
                    <m:sSup>
                      <m:sSupPr>
                        <m:ctrlPr>
                          <a:rPr lang="de-DE" sz="2400" i="1" dirty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de-DE" sz="2400" i="1" dirty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de-DE" sz="2400" i="1" dirty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de-DE" sz="2400" b="0" i="1" dirty="0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de-DE" sz="2400" i="1" dirty="0">
                        <a:latin typeface="Cambria Math" panose="02040503050406030204" pitchFamily="18" charset="0"/>
                      </a:rPr>
                      <m:t>12</m:t>
                    </m:r>
                  </m:oMath>
                </a14:m>
                <a:r>
                  <a:rPr lang="de-DE" sz="2400" dirty="0" smtClean="0"/>
                  <a:t> bzw.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de-DE" sz="2400" i="1" dirty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de-DE" sz="2400" i="1" dirty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de-DE" sz="2400" i="1" dirty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de-DE" sz="2400" i="1" dirty="0">
                        <a:latin typeface="Cambria Math" panose="02040503050406030204" pitchFamily="18" charset="0"/>
                      </a:rPr>
                      <m:t>=</m:t>
                    </m:r>
                    <m:r>
                      <a:rPr lang="de-DE" sz="2400" b="0" i="1" dirty="0" smtClean="0">
                        <a:latin typeface="Cambria Math" panose="02040503050406030204" pitchFamily="18" charset="0"/>
                      </a:rPr>
                      <m:t>4</m:t>
                    </m:r>
                  </m:oMath>
                </a14:m>
                <a:r>
                  <a:rPr lang="de-DE" sz="2400" dirty="0" smtClean="0"/>
                  <a:t> und damit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de-DE" sz="2400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de-DE" sz="2400" i="1" dirty="0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de-DE" sz="2400" i="1" dirty="0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de-DE" sz="2400" i="1" dirty="0" smtClean="0">
                        <a:latin typeface="Cambria Math" panose="02040503050406030204" pitchFamily="18" charset="0"/>
                      </a:rPr>
                      <m:t>=2</m:t>
                    </m:r>
                  </m:oMath>
                </a14:m>
                <a:r>
                  <a:rPr lang="de-DE" sz="2400" dirty="0" smtClean="0"/>
                  <a:t> und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de-DE" sz="2400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de-DE" sz="2400" i="1" dirty="0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de-DE" sz="2400" i="1" dirty="0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de-DE" sz="2400" i="1" dirty="0" smtClean="0">
                        <a:latin typeface="Cambria Math" panose="02040503050406030204" pitchFamily="18" charset="0"/>
                      </a:rPr>
                      <m:t> =−2</m:t>
                    </m:r>
                  </m:oMath>
                </a14:m>
                <a:r>
                  <a:rPr lang="de-DE" sz="2400" dirty="0" smtClean="0"/>
                  <a:t>.</a:t>
                </a:r>
              </a:p>
              <a:p>
                <a:pPr marL="0" indent="0">
                  <a:buNone/>
                </a:pPr>
                <a:r>
                  <a:rPr lang="de-DE" sz="2400" dirty="0" smtClean="0"/>
                  <a:t>Dies sind die </a:t>
                </a:r>
                <a:r>
                  <a:rPr lang="de-DE" sz="2400" b="1" dirty="0" smtClean="0">
                    <a:solidFill>
                      <a:srgbClr val="FF0000"/>
                    </a:solidFill>
                  </a:rPr>
                  <a:t>Kandidaten</a:t>
                </a:r>
                <a:r>
                  <a:rPr lang="de-DE" sz="2400" dirty="0" smtClean="0"/>
                  <a:t> für unsere Extremstellen.</a:t>
                </a:r>
              </a:p>
              <a:p>
                <a:pPr marL="0" indent="0">
                  <a:buNone/>
                </a:pPr>
                <a:r>
                  <a:rPr lang="de-DE" sz="2400" dirty="0" smtClean="0"/>
                  <a:t>Ob es sich wirklich um Extremstellen handelt müssen wir mit dem zweiten Kriterium erst noch prüfen!</a:t>
                </a:r>
                <a:endParaRPr lang="de-DE" sz="2400" dirty="0"/>
              </a:p>
            </p:txBody>
          </p:sp>
        </mc:Choice>
        <mc:Fallback xmlns="">
          <p:sp>
            <p:nvSpPr>
              <p:cNvPr id="3" name="Inhaltsplatzhalt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blipFill>
                <a:blip r:embed="rId2"/>
                <a:stretch>
                  <a:fillRect l="-1197" t="-1085"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4957541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Rechenbeispiel</a:t>
            </a:r>
            <a:endParaRPr lang="de-DE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Inhaltsplatzhalter 2"/>
              <p:cNvSpPr>
                <a:spLocks noGrp="1"/>
              </p:cNvSpPr>
              <p:nvPr>
                <p:ph sz="quarter" idx="1"/>
              </p:nvPr>
            </p:nvSpPr>
            <p:spPr/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de-DE" sz="2200" dirty="0" smtClean="0"/>
                  <a:t>Prüfung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de-DE" sz="2200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de-DE" sz="2200" i="1" dirty="0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de-DE" sz="2200" i="1" dirty="0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de-DE" sz="2200" i="1" dirty="0" smtClean="0">
                        <a:latin typeface="Cambria Math" panose="02040503050406030204" pitchFamily="18" charset="0"/>
                      </a:rPr>
                      <m:t>=2</m:t>
                    </m:r>
                  </m:oMath>
                </a14:m>
                <a:r>
                  <a:rPr lang="de-DE" sz="2200" dirty="0" smtClean="0"/>
                  <a:t>: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sSup>
                      <m:sSupPr>
                        <m:ctrlPr>
                          <a:rPr lang="de-DE" sz="2200" i="1" dirty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de-DE" sz="2200" i="1" dirty="0"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  <m:sup>
                        <m:r>
                          <a:rPr lang="de-DE" sz="2200" i="1" dirty="0">
                            <a:latin typeface="Cambria Math" panose="02040503050406030204" pitchFamily="18" charset="0"/>
                          </a:rPr>
                          <m:t>′′</m:t>
                        </m:r>
                      </m:sup>
                    </m:sSup>
                    <m:d>
                      <m:dPr>
                        <m:ctrlPr>
                          <a:rPr lang="de-DE" sz="2200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de-DE" sz="2200" b="0" i="1" dirty="0" smtClean="0">
                            <a:latin typeface="Cambria Math" panose="02040503050406030204" pitchFamily="18" charset="0"/>
                          </a:rPr>
                          <m:t>2</m:t>
                        </m:r>
                      </m:e>
                    </m:d>
                    <m:r>
                      <a:rPr lang="de-DE" sz="2200" i="1" dirty="0">
                        <a:latin typeface="Cambria Math" panose="02040503050406030204" pitchFamily="18" charset="0"/>
                      </a:rPr>
                      <m:t>=</m:t>
                    </m:r>
                    <m:r>
                      <a:rPr lang="de-DE" sz="2200" b="0" i="1" dirty="0" smtClean="0">
                        <a:latin typeface="Cambria Math" panose="02040503050406030204" pitchFamily="18" charset="0"/>
                      </a:rPr>
                      <m:t>12&gt;0</m:t>
                    </m:r>
                  </m:oMath>
                </a14:m>
                <a:r>
                  <a:rPr lang="de-DE" sz="2200" dirty="0" smtClean="0"/>
                  <a:t>. Somit liegt bei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de-DE" sz="2200" i="1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de-DE" sz="2200" i="1" dirty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de-DE" sz="2200" i="1" dirty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de-DE" sz="2200" i="1" dirty="0">
                        <a:latin typeface="Cambria Math" panose="02040503050406030204" pitchFamily="18" charset="0"/>
                      </a:rPr>
                      <m:t>=2</m:t>
                    </m:r>
                  </m:oMath>
                </a14:m>
                <a:r>
                  <a:rPr lang="de-DE" sz="2200" dirty="0" smtClean="0"/>
                  <a:t> ein Tiefpunkt vor.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de-DE" sz="2200" i="1" dirty="0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de-DE" sz="2200" i="1" dirty="0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de-DE" sz="2200" i="1" dirty="0" smtClean="0">
                        <a:latin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de-DE" sz="2200" i="1" dirty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de-DE" sz="2200" i="1" dirty="0" smtClean="0">
                            <a:latin typeface="Cambria Math" panose="02040503050406030204" pitchFamily="18" charset="0"/>
                          </a:rPr>
                          <m:t>2</m:t>
                        </m:r>
                      </m:e>
                    </m:d>
                    <m:r>
                      <a:rPr lang="de-DE" sz="2200" b="0" i="1" dirty="0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de-DE" sz="2200" b="0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de-DE" sz="2200" b="0" i="1" dirty="0" smtClean="0"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de-DE" sz="2200" b="0" i="1" dirty="0" smtClean="0"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  <m:r>
                      <a:rPr lang="de-DE" sz="2200" b="0" i="1" dirty="0" smtClean="0">
                        <a:latin typeface="Cambria Math" panose="02040503050406030204" pitchFamily="18" charset="0"/>
                      </a:rPr>
                      <m:t>−12⋅2=−16  </m:t>
                    </m:r>
                    <m:r>
                      <a:rPr lang="de-DE" sz="22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⟹</m:t>
                    </m:r>
                    <m:r>
                      <a:rPr lang="de-DE" sz="22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 </m:t>
                    </m:r>
                    <m:r>
                      <a:rPr lang="de-DE" sz="22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𝑇</m:t>
                    </m:r>
                    <m:r>
                      <a:rPr lang="de-DE" sz="22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(2|−16)</m:t>
                    </m:r>
                  </m:oMath>
                </a14:m>
                <a:r>
                  <a:rPr lang="de-DE" sz="2200" dirty="0" smtClean="0"/>
                  <a:t> </a:t>
                </a:r>
              </a:p>
              <a:p>
                <a:pPr marL="0" indent="0">
                  <a:buNone/>
                </a:pPr>
                <a:endParaRPr lang="de-DE" sz="2200" dirty="0" smtClean="0"/>
              </a:p>
              <a:p>
                <a:pPr marL="0" indent="0">
                  <a:buNone/>
                </a:pPr>
                <a:r>
                  <a:rPr lang="de-DE" sz="2200" dirty="0"/>
                  <a:t>Prüfung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de-DE" sz="2200" i="1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de-DE" sz="2200" i="1" dirty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de-DE" sz="2200" b="0" i="1" dirty="0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de-DE" sz="2200" i="1" dirty="0">
                        <a:latin typeface="Cambria Math" panose="02040503050406030204" pitchFamily="18" charset="0"/>
                      </a:rPr>
                      <m:t>=</m:t>
                    </m:r>
                    <m:r>
                      <a:rPr lang="de-DE" sz="2200" b="0" i="1" dirty="0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de-DE" sz="2200" i="1" dirty="0">
                        <a:latin typeface="Cambria Math" panose="02040503050406030204" pitchFamily="18" charset="0"/>
                      </a:rPr>
                      <m:t>2</m:t>
                    </m:r>
                  </m:oMath>
                </a14:m>
                <a:r>
                  <a:rPr lang="de-DE" sz="2200" dirty="0"/>
                  <a:t>: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sSup>
                      <m:sSupPr>
                        <m:ctrlPr>
                          <a:rPr lang="de-DE" sz="2200" i="1" dirty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de-DE" sz="2200" i="1" dirty="0"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  <m:sup>
                        <m:r>
                          <a:rPr lang="de-DE" sz="2200" i="1" dirty="0">
                            <a:latin typeface="Cambria Math" panose="02040503050406030204" pitchFamily="18" charset="0"/>
                          </a:rPr>
                          <m:t>′′</m:t>
                        </m:r>
                      </m:sup>
                    </m:sSup>
                    <m:d>
                      <m:dPr>
                        <m:ctrlPr>
                          <a:rPr lang="de-DE" sz="2200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de-DE" sz="2200" i="1" dirty="0">
                            <a:latin typeface="Cambria Math" panose="02040503050406030204" pitchFamily="18" charset="0"/>
                          </a:rPr>
                          <m:t>2</m:t>
                        </m:r>
                      </m:e>
                    </m:d>
                    <m:r>
                      <a:rPr lang="de-DE" sz="2200" i="1" dirty="0">
                        <a:latin typeface="Cambria Math" panose="02040503050406030204" pitchFamily="18" charset="0"/>
                      </a:rPr>
                      <m:t>=</m:t>
                    </m:r>
                    <m:r>
                      <a:rPr lang="de-DE" sz="2200" b="0" i="1" dirty="0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de-DE" sz="2200" i="1" dirty="0">
                        <a:latin typeface="Cambria Math" panose="02040503050406030204" pitchFamily="18" charset="0"/>
                      </a:rPr>
                      <m:t>12</m:t>
                    </m:r>
                    <m:r>
                      <a:rPr lang="de-DE" sz="2200" b="0" i="1" dirty="0" smtClean="0">
                        <a:latin typeface="Cambria Math" panose="02040503050406030204" pitchFamily="18" charset="0"/>
                      </a:rPr>
                      <m:t>&lt;</m:t>
                    </m:r>
                    <m:r>
                      <a:rPr lang="de-DE" sz="2200" i="1" dirty="0">
                        <a:latin typeface="Cambria Math" panose="02040503050406030204" pitchFamily="18" charset="0"/>
                      </a:rPr>
                      <m:t>0</m:t>
                    </m:r>
                  </m:oMath>
                </a14:m>
                <a:r>
                  <a:rPr lang="de-DE" sz="2200" dirty="0"/>
                  <a:t>. Somit liegt bei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de-DE" sz="2200" i="1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de-DE" sz="2200" i="1" dirty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de-DE" sz="2200" b="0" i="1" dirty="0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de-DE" sz="2200" i="1" dirty="0">
                        <a:latin typeface="Cambria Math" panose="02040503050406030204" pitchFamily="18" charset="0"/>
                      </a:rPr>
                      <m:t>=</m:t>
                    </m:r>
                    <m:r>
                      <a:rPr lang="de-DE" sz="2200" b="0" i="1" dirty="0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de-DE" sz="2200" i="1" dirty="0">
                        <a:latin typeface="Cambria Math" panose="02040503050406030204" pitchFamily="18" charset="0"/>
                      </a:rPr>
                      <m:t>2</m:t>
                    </m:r>
                  </m:oMath>
                </a14:m>
                <a:r>
                  <a:rPr lang="de-DE" sz="2200" dirty="0"/>
                  <a:t> ein </a:t>
                </a:r>
                <a:r>
                  <a:rPr lang="de-DE" sz="2200" dirty="0" smtClean="0"/>
                  <a:t>Hochpunkt </a:t>
                </a:r>
                <a:r>
                  <a:rPr lang="de-DE" sz="2200" dirty="0"/>
                  <a:t>vor.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de-DE" sz="2200" i="1" dirty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de-DE" sz="2200" i="1" dirty="0">
                        <a:latin typeface="Cambria Math" panose="02040503050406030204" pitchFamily="18" charset="0"/>
                      </a:rPr>
                      <m:t>=</m:t>
                    </m:r>
                    <m:r>
                      <a:rPr lang="de-DE" sz="2200" i="1" dirty="0">
                        <a:latin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de-DE" sz="2200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de-DE" sz="2200" b="0" i="1" dirty="0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de-DE" sz="2200" i="1" dirty="0">
                            <a:latin typeface="Cambria Math" panose="02040503050406030204" pitchFamily="18" charset="0"/>
                          </a:rPr>
                          <m:t>2</m:t>
                        </m:r>
                      </m:e>
                    </m:d>
                    <m:r>
                      <a:rPr lang="de-DE" sz="2200" i="1" dirty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de-DE" sz="2200" i="1" dirty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de-DE" sz="2200" b="0" i="1" dirty="0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de-DE" sz="2200" b="0" i="1" dirty="0" smtClean="0"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de-DE" sz="2200" i="1" dirty="0">
                                <a:latin typeface="Cambria Math" panose="02040503050406030204" pitchFamily="18" charset="0"/>
                              </a:rPr>
                              <m:t>2</m:t>
                            </m:r>
                          </m:e>
                        </m:d>
                      </m:e>
                      <m:sup>
                        <m:r>
                          <a:rPr lang="de-DE" sz="2200" i="1" dirty="0"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  <m:r>
                      <a:rPr lang="de-DE" sz="2200" i="1" dirty="0">
                        <a:latin typeface="Cambria Math" panose="02040503050406030204" pitchFamily="18" charset="0"/>
                      </a:rPr>
                      <m:t>−12⋅</m:t>
                    </m:r>
                    <m:d>
                      <m:dPr>
                        <m:ctrlPr>
                          <a:rPr lang="de-DE" sz="2200" b="0" i="1" dirty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de-DE" sz="2200" b="0" i="1" dirty="0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de-DE" sz="2200" i="1" dirty="0">
                            <a:latin typeface="Cambria Math" panose="02040503050406030204" pitchFamily="18" charset="0"/>
                          </a:rPr>
                          <m:t>2</m:t>
                        </m:r>
                      </m:e>
                    </m:d>
                    <m:r>
                      <a:rPr lang="de-DE" sz="2200" i="1" dirty="0">
                        <a:latin typeface="Cambria Math" panose="02040503050406030204" pitchFamily="18" charset="0"/>
                      </a:rPr>
                      <m:t>=1</m:t>
                    </m:r>
                    <m:r>
                      <a:rPr lang="de-DE" sz="2200" b="0" i="1" dirty="0" smtClean="0">
                        <a:latin typeface="Cambria Math" panose="02040503050406030204" pitchFamily="18" charset="0"/>
                      </a:rPr>
                      <m:t>6</m:t>
                    </m:r>
                    <m:r>
                      <a:rPr lang="de-DE" sz="2200" i="1" dirty="0">
                        <a:latin typeface="Cambria Math" panose="02040503050406030204" pitchFamily="18" charset="0"/>
                      </a:rPr>
                      <m:t>  </m:t>
                    </m:r>
                    <m:r>
                      <a:rPr lang="de-DE" sz="2200" i="1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⟹  </m:t>
                    </m:r>
                    <m:r>
                      <a:rPr lang="de-DE" sz="22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𝐻</m:t>
                    </m:r>
                    <m:r>
                      <a:rPr lang="de-DE" sz="2200" i="1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(</m:t>
                    </m:r>
                    <m:r>
                      <a:rPr lang="de-DE" sz="22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  <m:r>
                      <a:rPr lang="de-DE" sz="2200" i="1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2|1</m:t>
                    </m:r>
                    <m:r>
                      <a:rPr lang="de-DE" sz="22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6</m:t>
                    </m:r>
                    <m:r>
                      <a:rPr lang="de-DE" sz="2200" i="1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de-DE" sz="2200" dirty="0"/>
                  <a:t> </a:t>
                </a:r>
              </a:p>
              <a:p>
                <a:pPr marL="0" indent="0">
                  <a:buNone/>
                </a:pPr>
                <a:endParaRPr lang="de-DE" sz="2200" dirty="0" smtClean="0"/>
              </a:p>
              <a:p>
                <a:pPr marL="0" indent="0">
                  <a:buNone/>
                </a:pPr>
                <a:r>
                  <a:rPr lang="de-DE" sz="2200" b="1" dirty="0" smtClean="0"/>
                  <a:t>Ergebnis:</a:t>
                </a:r>
                <a:r>
                  <a:rPr lang="de-DE" sz="2200" dirty="0" smtClean="0"/>
                  <a:t> 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de-DE" sz="2200" i="1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𝑇</m:t>
                    </m:r>
                    <m:r>
                      <a:rPr lang="de-DE" sz="2200" i="1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(2|−16)</m:t>
                    </m:r>
                  </m:oMath>
                </a14:m>
                <a:r>
                  <a:rPr lang="de-DE" sz="2200" dirty="0" smtClean="0"/>
                  <a:t> und </a:t>
                </a:r>
                <a14:m>
                  <m:oMath xmlns:m="http://schemas.openxmlformats.org/officeDocument/2006/math">
                    <m:r>
                      <a:rPr lang="de-DE" sz="2200" i="1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𝐻</m:t>
                    </m:r>
                    <m:r>
                      <a:rPr lang="de-DE" sz="2200" i="1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(−2|16)</m:t>
                    </m:r>
                  </m:oMath>
                </a14:m>
                <a:r>
                  <a:rPr lang="de-DE" sz="2200" dirty="0" smtClean="0"/>
                  <a:t> sind die gesuchten Extrempunkte.</a:t>
                </a:r>
              </a:p>
            </p:txBody>
          </p:sp>
        </mc:Choice>
        <mc:Fallback xmlns="">
          <p:sp>
            <p:nvSpPr>
              <p:cNvPr id="3" name="Inhaltsplatzhalt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blipFill>
                <a:blip r:embed="rId2"/>
                <a:stretch>
                  <a:fillRect l="-972" t="-950"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Rechteck 4"/>
              <p:cNvSpPr/>
              <p:nvPr/>
            </p:nvSpPr>
            <p:spPr>
              <a:xfrm>
                <a:off x="7310944" y="53944"/>
                <a:ext cx="1705659" cy="107721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r"/>
                <a:r>
                  <a:rPr lang="de-DE" sz="1600" dirty="0" smtClean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de-DE" sz="1600" i="1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de-DE" sz="1600" i="1" dirty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de-DE" sz="1600" i="1" dirty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de-DE" sz="1600" i="1" dirty="0">
                        <a:latin typeface="Cambria Math" panose="02040503050406030204" pitchFamily="18" charset="0"/>
                      </a:rPr>
                      <m:t>=2</m:t>
                    </m:r>
                  </m:oMath>
                </a14:m>
                <a:endParaRPr lang="de-DE" sz="1600" dirty="0" smtClean="0"/>
              </a:p>
              <a:p>
                <a:pPr algn="r"/>
                <a:r>
                  <a:rPr lang="de-DE" sz="1600" dirty="0"/>
                  <a:t> </a:t>
                </a:r>
                <a:r>
                  <a:rPr lang="de-DE" sz="1600" dirty="0" smtClean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de-DE" sz="1600" i="1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de-DE" sz="1600" i="1" dirty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de-DE" sz="1600" i="1" dirty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de-DE" sz="1600" i="1" dirty="0">
                        <a:latin typeface="Cambria Math" panose="02040503050406030204" pitchFamily="18" charset="0"/>
                      </a:rPr>
                      <m:t> =−2</m:t>
                    </m:r>
                  </m:oMath>
                </a14:m>
                <a:endParaRPr lang="de-DE" sz="1600" dirty="0" smtClean="0"/>
              </a:p>
              <a:p>
                <a:pPr algn="r"/>
                <a:r>
                  <a:rPr lang="de-DE" sz="1600" dirty="0" smtClean="0"/>
                  <a:t> </a:t>
                </a:r>
                <a14:m>
                  <m:oMath xmlns:m="http://schemas.openxmlformats.org/officeDocument/2006/math">
                    <m:r>
                      <a:rPr lang="de-DE" sz="1600" i="1" dirty="0">
                        <a:latin typeface="Cambria Math" panose="02040503050406030204" pitchFamily="18" charset="0"/>
                      </a:rPr>
                      <m:t>𝑓</m:t>
                    </m:r>
                    <m:r>
                      <a:rPr lang="de-DE" sz="1600" i="1" dirty="0">
                        <a:latin typeface="Cambria Math" panose="02040503050406030204" pitchFamily="18" charset="0"/>
                      </a:rPr>
                      <m:t>′′(</m:t>
                    </m:r>
                    <m:r>
                      <a:rPr lang="de-DE" sz="1600" i="1" dirty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de-DE" sz="1600" i="1" dirty="0">
                        <a:latin typeface="Cambria Math" panose="02040503050406030204" pitchFamily="18" charset="0"/>
                      </a:rPr>
                      <m:t>)=6</m:t>
                    </m:r>
                    <m:r>
                      <a:rPr lang="de-DE" sz="1600" i="1" dirty="0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endParaRPr lang="de-DE" sz="1600" dirty="0" smtClean="0"/>
              </a:p>
              <a:p>
                <a:pPr algn="r"/>
                <a:r>
                  <a:rPr lang="de-DE" sz="1600" dirty="0" smtClean="0"/>
                  <a:t> </a:t>
                </a:r>
                <a14:m>
                  <m:oMath xmlns:m="http://schemas.openxmlformats.org/officeDocument/2006/math">
                    <m:r>
                      <a:rPr lang="de-DE" sz="1600" i="1" dirty="0">
                        <a:latin typeface="Cambria Math" panose="02040503050406030204" pitchFamily="18" charset="0"/>
                      </a:rPr>
                      <m:t>𝑓</m:t>
                    </m:r>
                    <m:r>
                      <a:rPr lang="de-DE" sz="1600" i="1" dirty="0">
                        <a:latin typeface="Cambria Math" panose="02040503050406030204" pitchFamily="18" charset="0"/>
                      </a:rPr>
                      <m:t>(</m:t>
                    </m:r>
                    <m:r>
                      <a:rPr lang="de-DE" sz="1600" i="1" dirty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de-DE" sz="1600" i="1" dirty="0">
                        <a:latin typeface="Cambria Math" panose="02040503050406030204" pitchFamily="18" charset="0"/>
                      </a:rPr>
                      <m:t>)=</m:t>
                    </m:r>
                    <m:sSup>
                      <m:sSupPr>
                        <m:ctrlPr>
                          <a:rPr lang="de-DE" sz="1600" i="1" dirty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de-DE" sz="1600" i="1" dirty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de-DE" sz="1600" i="1" dirty="0"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  <m:r>
                      <a:rPr lang="de-DE" sz="1600" i="1" dirty="0">
                        <a:latin typeface="Cambria Math" panose="02040503050406030204" pitchFamily="18" charset="0"/>
                      </a:rPr>
                      <m:t>−12</m:t>
                    </m:r>
                    <m:r>
                      <a:rPr lang="de-DE" sz="1600" i="1" dirty="0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endParaRPr lang="de-DE" sz="1600" dirty="0"/>
              </a:p>
            </p:txBody>
          </p:sp>
        </mc:Choice>
        <mc:Fallback xmlns="">
          <p:sp>
            <p:nvSpPr>
              <p:cNvPr id="5" name="Rechteck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10944" y="53944"/>
                <a:ext cx="1705659" cy="1077218"/>
              </a:xfrm>
              <a:prstGeom prst="rect">
                <a:avLst/>
              </a:prstGeom>
              <a:blipFill>
                <a:blip r:embed="rId3"/>
                <a:stretch>
                  <a:fillRect b="-2260"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Gerade Verbindung 6"/>
          <p:cNvSpPr/>
          <p:nvPr/>
        </p:nvSpPr>
        <p:spPr>
          <a:xfrm flipV="1">
            <a:off x="683568" y="5877272"/>
            <a:ext cx="1296144" cy="0"/>
          </a:xfrm>
          <a:prstGeom prst="line">
            <a:avLst/>
          </a:prstGeom>
          <a:noFill/>
          <a:ln w="28575">
            <a:solidFill>
              <a:srgbClr val="FF6633"/>
            </a:solidFill>
            <a:prstDash val="solid"/>
          </a:ln>
        </p:spPr>
        <p:txBody>
          <a:bodyPr vert="horz" lIns="107989" tIns="62993" rIns="107989" bIns="62993" anchor="ctr" anchorCtr="1" compatLnSpc="0"/>
          <a:lstStyle/>
          <a:p>
            <a:pPr hangingPunct="0"/>
            <a:endParaRPr lang="de-DE">
              <a:latin typeface="Albany" pitchFamily="18"/>
              <a:ea typeface="Andale Sans UI" pitchFamily="2"/>
              <a:cs typeface="Tahoma" pitchFamily="2"/>
            </a:endParaRPr>
          </a:p>
        </p:txBody>
      </p:sp>
      <p:sp>
        <p:nvSpPr>
          <p:cNvPr id="7" name="Gerade Verbindung 6"/>
          <p:cNvSpPr/>
          <p:nvPr/>
        </p:nvSpPr>
        <p:spPr>
          <a:xfrm flipV="1">
            <a:off x="2483768" y="5877272"/>
            <a:ext cx="1296144" cy="0"/>
          </a:xfrm>
          <a:prstGeom prst="line">
            <a:avLst/>
          </a:prstGeom>
          <a:noFill/>
          <a:ln w="28575">
            <a:solidFill>
              <a:srgbClr val="FF6633"/>
            </a:solidFill>
            <a:prstDash val="solid"/>
          </a:ln>
        </p:spPr>
        <p:txBody>
          <a:bodyPr vert="horz" lIns="107989" tIns="62993" rIns="107989" bIns="62993" anchor="ctr" anchorCtr="1" compatLnSpc="0"/>
          <a:lstStyle/>
          <a:p>
            <a:pPr hangingPunct="0"/>
            <a:endParaRPr lang="de-DE">
              <a:latin typeface="Albany" pitchFamily="18"/>
              <a:ea typeface="Andale Sans UI" pitchFamily="2"/>
              <a:cs typeface="Tahoma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23361752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dirty="0" smtClean="0">
                <a:solidFill>
                  <a:srgbClr val="0066CC"/>
                </a:solidFill>
                <a:latin typeface="+mn-lt"/>
              </a:rPr>
              <a:t>Extrempunkte mit dem GTR</a:t>
            </a:r>
            <a:endParaRPr lang="de-DE" dirty="0">
              <a:latin typeface="+mn-lt"/>
            </a:endParaRPr>
          </a:p>
        </p:txBody>
      </p:sp>
      <p:sp>
        <p:nvSpPr>
          <p:cNvPr id="4" name="Inhaltsplatzhalter 3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pPr marL="0" lvl="0" indent="0" hangingPunct="0">
              <a:spcBef>
                <a:spcPts val="1200"/>
              </a:spcBef>
              <a:spcAft>
                <a:spcPct val="0"/>
              </a:spcAft>
              <a:buClr>
                <a:schemeClr val="accent2"/>
              </a:buClr>
              <a:buSzPct val="100000"/>
              <a:buNone/>
              <a:defRPr sz="2200"/>
            </a:pPr>
            <a:r>
              <a:rPr lang="de-DE" sz="2400" dirty="0" smtClean="0">
                <a:ea typeface="F30" pitchFamily="34"/>
                <a:cs typeface="F30" pitchFamily="34"/>
              </a:rPr>
              <a:t>Über </a:t>
            </a:r>
            <a:r>
              <a:rPr lang="de-DE" sz="2400" dirty="0">
                <a:solidFill>
                  <a:srgbClr val="FF0000"/>
                </a:solidFill>
                <a:latin typeface="Tw Cen MT Condensed" pitchFamily="34" charset="0"/>
                <a:ea typeface="F30" pitchFamily="34"/>
                <a:cs typeface="F30" pitchFamily="34"/>
              </a:rPr>
              <a:t>2ND CALC min</a:t>
            </a:r>
            <a:r>
              <a:rPr lang="de-DE" sz="2400" dirty="0">
                <a:solidFill>
                  <a:srgbClr val="FF0000"/>
                </a:solidFill>
                <a:ea typeface="F30" pitchFamily="34"/>
                <a:cs typeface="F30" pitchFamily="34"/>
              </a:rPr>
              <a:t> </a:t>
            </a:r>
            <a:r>
              <a:rPr lang="de-DE" sz="2400" dirty="0">
                <a:ea typeface="F30" pitchFamily="34"/>
                <a:cs typeface="F30" pitchFamily="34"/>
              </a:rPr>
              <a:t>bzw. </a:t>
            </a:r>
            <a:r>
              <a:rPr lang="de-DE" sz="2400" dirty="0" smtClean="0">
                <a:solidFill>
                  <a:srgbClr val="FF0000"/>
                </a:solidFill>
                <a:latin typeface="Tw Cen MT Condensed" pitchFamily="34" charset="0"/>
                <a:ea typeface="F30" pitchFamily="34"/>
                <a:cs typeface="F30" pitchFamily="34"/>
              </a:rPr>
              <a:t>2ND </a:t>
            </a:r>
            <a:r>
              <a:rPr lang="de-DE" sz="2400" dirty="0">
                <a:solidFill>
                  <a:srgbClr val="FF0000"/>
                </a:solidFill>
                <a:latin typeface="Tw Cen MT Condensed" pitchFamily="34" charset="0"/>
                <a:ea typeface="F30" pitchFamily="34"/>
                <a:cs typeface="F30" pitchFamily="34"/>
              </a:rPr>
              <a:t>CALC </a:t>
            </a:r>
            <a:r>
              <a:rPr lang="de-DE" sz="2400" dirty="0" err="1">
                <a:solidFill>
                  <a:srgbClr val="FF0000"/>
                </a:solidFill>
                <a:latin typeface="Tw Cen MT Condensed" pitchFamily="34" charset="0"/>
                <a:ea typeface="F30" pitchFamily="34"/>
                <a:cs typeface="F30" pitchFamily="34"/>
              </a:rPr>
              <a:t>max</a:t>
            </a:r>
            <a:r>
              <a:rPr lang="de-DE" sz="2400" dirty="0">
                <a:ea typeface="F30" pitchFamily="34"/>
                <a:cs typeface="F30" pitchFamily="34"/>
              </a:rPr>
              <a:t> </a:t>
            </a:r>
            <a:r>
              <a:rPr lang="de-DE" sz="2400" dirty="0" smtClean="0">
                <a:ea typeface="F30" pitchFamily="34"/>
                <a:cs typeface="F30" pitchFamily="34"/>
              </a:rPr>
              <a:t>kann </a:t>
            </a:r>
            <a:r>
              <a:rPr lang="de-DE" sz="2400" dirty="0">
                <a:ea typeface="F30" pitchFamily="34"/>
                <a:cs typeface="F30" pitchFamily="34"/>
              </a:rPr>
              <a:t>man Minima </a:t>
            </a:r>
            <a:r>
              <a:rPr lang="de-DE" sz="2400" dirty="0" smtClean="0">
                <a:ea typeface="F30" pitchFamily="34"/>
                <a:cs typeface="F30" pitchFamily="34"/>
              </a:rPr>
              <a:t>bzw</a:t>
            </a:r>
            <a:r>
              <a:rPr lang="de-DE" sz="2400" dirty="0">
                <a:ea typeface="F30" pitchFamily="34"/>
                <a:cs typeface="F30" pitchFamily="34"/>
              </a:rPr>
              <a:t>. </a:t>
            </a:r>
            <a:r>
              <a:rPr lang="de-DE" sz="2400" dirty="0" smtClean="0">
                <a:ea typeface="F30" pitchFamily="34"/>
                <a:cs typeface="F30" pitchFamily="34"/>
              </a:rPr>
              <a:t>Maxima </a:t>
            </a:r>
            <a:r>
              <a:rPr lang="de-DE" sz="2400" dirty="0">
                <a:ea typeface="F30" pitchFamily="34"/>
                <a:cs typeface="F30" pitchFamily="34"/>
              </a:rPr>
              <a:t>einer </a:t>
            </a:r>
            <a:r>
              <a:rPr lang="de-DE" sz="2400" dirty="0" smtClean="0">
                <a:ea typeface="F30" pitchFamily="34"/>
                <a:cs typeface="F30" pitchFamily="34"/>
              </a:rPr>
              <a:t>Funktion bestimmen</a:t>
            </a:r>
            <a:r>
              <a:rPr lang="de-DE" sz="2400" dirty="0">
                <a:ea typeface="F30" pitchFamily="34"/>
                <a:cs typeface="F30" pitchFamily="34"/>
              </a:rPr>
              <a:t>. </a:t>
            </a:r>
            <a:endParaRPr lang="de-DE" sz="2400" dirty="0" smtClean="0">
              <a:ea typeface="F30" pitchFamily="34"/>
              <a:cs typeface="F30" pitchFamily="34"/>
            </a:endParaRPr>
          </a:p>
          <a:p>
            <a:pPr marL="0" lvl="0" indent="0" hangingPunct="0">
              <a:spcBef>
                <a:spcPts val="1200"/>
              </a:spcBef>
              <a:spcAft>
                <a:spcPct val="0"/>
              </a:spcAft>
              <a:buClr>
                <a:schemeClr val="accent2"/>
              </a:buClr>
              <a:buSzPct val="100000"/>
              <a:buNone/>
              <a:defRPr sz="2200"/>
            </a:pPr>
            <a:r>
              <a:rPr lang="de-DE" sz="2400" dirty="0" smtClean="0">
                <a:ea typeface="F30" pitchFamily="34"/>
                <a:cs typeface="F30" pitchFamily="34"/>
              </a:rPr>
              <a:t>Man </a:t>
            </a:r>
            <a:r>
              <a:rPr lang="de-DE" sz="2400" dirty="0">
                <a:ea typeface="F30" pitchFamily="34"/>
                <a:cs typeface="F30" pitchFamily="34"/>
              </a:rPr>
              <a:t>gibt dabei zuerst die linke, dann die </a:t>
            </a:r>
            <a:r>
              <a:rPr lang="de-DE" sz="2400" dirty="0" smtClean="0">
                <a:ea typeface="F30" pitchFamily="34"/>
                <a:cs typeface="F30" pitchFamily="34"/>
              </a:rPr>
              <a:t>rechte </a:t>
            </a:r>
            <a:r>
              <a:rPr lang="de-DE" sz="2400" dirty="0">
                <a:ea typeface="F30" pitchFamily="34"/>
                <a:cs typeface="F30" pitchFamily="34"/>
              </a:rPr>
              <a:t>Intervallgrenze an (mit den </a:t>
            </a:r>
            <a:r>
              <a:rPr lang="de-DE" sz="2400" dirty="0" smtClean="0">
                <a:ea typeface="F30" pitchFamily="34"/>
                <a:cs typeface="F30" pitchFamily="34"/>
              </a:rPr>
              <a:t>Pfeiltasten </a:t>
            </a:r>
            <a:r>
              <a:rPr lang="de-DE" sz="2400" dirty="0">
                <a:ea typeface="F30" pitchFamily="34"/>
                <a:cs typeface="F30" pitchFamily="34"/>
              </a:rPr>
              <a:t>oder durch Eingabe der x-Werte </a:t>
            </a:r>
            <a:r>
              <a:rPr lang="de-DE" sz="2400" dirty="0" smtClean="0">
                <a:ea typeface="F30" pitchFamily="34"/>
                <a:cs typeface="F30" pitchFamily="34"/>
              </a:rPr>
              <a:t/>
            </a:r>
            <a:br>
              <a:rPr lang="de-DE" sz="2400" dirty="0" smtClean="0">
                <a:ea typeface="F30" pitchFamily="34"/>
                <a:cs typeface="F30" pitchFamily="34"/>
              </a:rPr>
            </a:br>
            <a:r>
              <a:rPr lang="de-DE" sz="2400" dirty="0" smtClean="0">
                <a:ea typeface="F30" pitchFamily="34"/>
                <a:cs typeface="F30" pitchFamily="34"/>
              </a:rPr>
              <a:t>von </a:t>
            </a:r>
            <a:r>
              <a:rPr lang="de-DE" sz="2400" dirty="0">
                <a:ea typeface="F30" pitchFamily="34"/>
                <a:cs typeface="F30" pitchFamily="34"/>
              </a:rPr>
              <a:t>Hand). </a:t>
            </a:r>
            <a:endParaRPr lang="de-DE" sz="2400" dirty="0" smtClean="0">
              <a:ea typeface="F30" pitchFamily="34"/>
              <a:cs typeface="F30" pitchFamily="34"/>
            </a:endParaRPr>
          </a:p>
          <a:p>
            <a:pPr marL="0" lvl="0" indent="0" hangingPunct="0">
              <a:spcBef>
                <a:spcPts val="1200"/>
              </a:spcBef>
              <a:spcAft>
                <a:spcPct val="0"/>
              </a:spcAft>
              <a:buClr>
                <a:schemeClr val="accent2"/>
              </a:buClr>
              <a:buSzPct val="100000"/>
              <a:buNone/>
              <a:defRPr sz="2200"/>
            </a:pPr>
            <a:r>
              <a:rPr lang="de-DE" sz="2400" dirty="0" smtClean="0">
                <a:ea typeface="F30" pitchFamily="34"/>
                <a:cs typeface="F30" pitchFamily="34"/>
              </a:rPr>
              <a:t>Jede </a:t>
            </a:r>
            <a:r>
              <a:rPr lang="de-DE" sz="2400" dirty="0">
                <a:ea typeface="F30" pitchFamily="34"/>
                <a:cs typeface="F30" pitchFamily="34"/>
              </a:rPr>
              <a:t>Eingabe wird mit </a:t>
            </a:r>
            <a:r>
              <a:rPr lang="de-DE" sz="2400" dirty="0">
                <a:solidFill>
                  <a:srgbClr val="FF0000"/>
                </a:solidFill>
                <a:latin typeface="Tw Cen MT Condensed" pitchFamily="34" charset="0"/>
                <a:ea typeface="F30" pitchFamily="34"/>
                <a:cs typeface="F30" pitchFamily="34"/>
              </a:rPr>
              <a:t>ENTER</a:t>
            </a:r>
            <a:r>
              <a:rPr lang="de-DE" sz="2400" dirty="0">
                <a:ea typeface="F30" pitchFamily="34"/>
                <a:cs typeface="F30" pitchFamily="34"/>
              </a:rPr>
              <a:t> </a:t>
            </a:r>
            <a:r>
              <a:rPr lang="de-DE" sz="2400" dirty="0" smtClean="0">
                <a:ea typeface="F30" pitchFamily="34"/>
                <a:cs typeface="F30" pitchFamily="34"/>
              </a:rPr>
              <a:t/>
            </a:r>
            <a:br>
              <a:rPr lang="de-DE" sz="2400" dirty="0" smtClean="0">
                <a:ea typeface="F30" pitchFamily="34"/>
                <a:cs typeface="F30" pitchFamily="34"/>
              </a:rPr>
            </a:br>
            <a:r>
              <a:rPr lang="de-DE" sz="2400" dirty="0" smtClean="0">
                <a:ea typeface="F30" pitchFamily="34"/>
                <a:cs typeface="F30" pitchFamily="34"/>
              </a:rPr>
              <a:t>abgeschlossen</a:t>
            </a:r>
            <a:r>
              <a:rPr lang="de-DE" sz="2400" dirty="0">
                <a:ea typeface="F30" pitchFamily="34"/>
                <a:cs typeface="F30" pitchFamily="34"/>
              </a:rPr>
              <a:t>. </a:t>
            </a:r>
            <a:endParaRPr lang="de-DE" sz="2400" dirty="0" smtClean="0">
              <a:ea typeface="F30" pitchFamily="34"/>
              <a:cs typeface="F30" pitchFamily="34"/>
            </a:endParaRPr>
          </a:p>
          <a:p>
            <a:pPr marL="0" lvl="0" indent="0" hangingPunct="0">
              <a:spcBef>
                <a:spcPts val="1200"/>
              </a:spcBef>
              <a:spcAft>
                <a:spcPct val="0"/>
              </a:spcAft>
              <a:buClr>
                <a:schemeClr val="accent2"/>
              </a:buClr>
              <a:buSzPct val="100000"/>
              <a:buNone/>
              <a:defRPr sz="2200"/>
            </a:pPr>
            <a:r>
              <a:rPr lang="de-DE" sz="2400" dirty="0" smtClean="0">
                <a:ea typeface="F30" pitchFamily="34"/>
                <a:cs typeface="F30" pitchFamily="34"/>
              </a:rPr>
              <a:t>Ein </a:t>
            </a:r>
            <a:r>
              <a:rPr lang="de-DE" sz="2400" dirty="0">
                <a:ea typeface="F30" pitchFamily="34"/>
                <a:cs typeface="F30" pitchFamily="34"/>
              </a:rPr>
              <a:t>letztes </a:t>
            </a:r>
            <a:r>
              <a:rPr lang="de-DE" sz="2400" dirty="0">
                <a:solidFill>
                  <a:srgbClr val="FF0000"/>
                </a:solidFill>
                <a:latin typeface="Tw Cen MT Condensed" pitchFamily="34" charset="0"/>
                <a:ea typeface="F30" pitchFamily="34"/>
                <a:cs typeface="F30" pitchFamily="34"/>
              </a:rPr>
              <a:t>ENTER</a:t>
            </a:r>
            <a:r>
              <a:rPr lang="de-DE" sz="2400" dirty="0">
                <a:ea typeface="F30" pitchFamily="34"/>
                <a:cs typeface="F30" pitchFamily="34"/>
              </a:rPr>
              <a:t> </a:t>
            </a:r>
            <a:r>
              <a:rPr lang="de-DE" sz="2400" dirty="0" smtClean="0">
                <a:ea typeface="F30" pitchFamily="34"/>
                <a:cs typeface="F30" pitchFamily="34"/>
              </a:rPr>
              <a:t/>
            </a:r>
            <a:br>
              <a:rPr lang="de-DE" sz="2400" dirty="0" smtClean="0">
                <a:ea typeface="F30" pitchFamily="34"/>
                <a:cs typeface="F30" pitchFamily="34"/>
              </a:rPr>
            </a:br>
            <a:r>
              <a:rPr lang="de-DE" sz="2400" dirty="0" smtClean="0">
                <a:ea typeface="F30" pitchFamily="34"/>
                <a:cs typeface="F30" pitchFamily="34"/>
              </a:rPr>
              <a:t>startet </a:t>
            </a:r>
            <a:r>
              <a:rPr lang="de-DE" sz="2400" dirty="0">
                <a:ea typeface="F30" pitchFamily="34"/>
                <a:cs typeface="F30" pitchFamily="34"/>
              </a:rPr>
              <a:t>die </a:t>
            </a:r>
            <a:r>
              <a:rPr lang="de-DE" sz="2400" dirty="0" smtClean="0">
                <a:ea typeface="F30" pitchFamily="34"/>
                <a:cs typeface="F30" pitchFamily="34"/>
              </a:rPr>
              <a:t>Berechnung.</a:t>
            </a:r>
            <a:endParaRPr lang="de-DE" sz="2400" dirty="0">
              <a:ea typeface="F30" pitchFamily="34"/>
              <a:cs typeface="F30" pitchFamily="34"/>
            </a:endParaRPr>
          </a:p>
        </p:txBody>
      </p:sp>
      <p:pic>
        <p:nvPicPr>
          <p:cNvPr id="7" name="Grafik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76056" y="3645024"/>
            <a:ext cx="3141340" cy="2076297"/>
          </a:xfrm>
          <a:prstGeom prst="rect">
            <a:avLst/>
          </a:prstGeom>
        </p:spPr>
      </p:pic>
      <p:sp>
        <p:nvSpPr>
          <p:cNvPr id="8" name="Ellipse 7"/>
          <p:cNvSpPr>
            <a:spLocks noChangeAspect="1"/>
          </p:cNvSpPr>
          <p:nvPr/>
        </p:nvSpPr>
        <p:spPr>
          <a:xfrm>
            <a:off x="6831235" y="3816199"/>
            <a:ext cx="324000" cy="324000"/>
          </a:xfrm>
          <a:prstGeom prst="ellipse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802833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Rechenbeispiel mit dem GTR</a:t>
            </a:r>
            <a:endParaRPr lang="de-DE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Inhaltsplatzhalter 2"/>
              <p:cNvSpPr>
                <a:spLocks noGrp="1"/>
              </p:cNvSpPr>
              <p:nvPr>
                <p:ph sz="quarter" idx="1"/>
              </p:nvPr>
            </p:nvSpPr>
            <p:spPr/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de-DE" sz="2400" dirty="0" smtClean="0"/>
                  <a:t>Bestimme alle Extrempunkte der Funktion </a:t>
                </a:r>
                <a14:m>
                  <m:oMath xmlns:m="http://schemas.openxmlformats.org/officeDocument/2006/math">
                    <m:r>
                      <a:rPr lang="de-DE" sz="2400" i="1" dirty="0" smtClean="0">
                        <a:latin typeface="Cambria Math" panose="02040503050406030204" pitchFamily="18" charset="0"/>
                      </a:rPr>
                      <m:t>𝑓</m:t>
                    </m:r>
                    <m:r>
                      <a:rPr lang="de-DE" sz="2400" i="1" dirty="0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de-DE" sz="2400" i="1" dirty="0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de-DE" sz="2400" i="1" dirty="0" smtClean="0">
                        <a:latin typeface="Cambria Math" panose="02040503050406030204" pitchFamily="18" charset="0"/>
                      </a:rPr>
                      <m:t>)=</m:t>
                    </m:r>
                    <m:sSup>
                      <m:sSupPr>
                        <m:ctrlPr>
                          <a:rPr lang="de-DE" sz="2400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de-DE" sz="2400" i="1" dirty="0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de-DE" sz="2400" i="1" dirty="0" smtClean="0"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  <m:r>
                      <a:rPr lang="de-DE" sz="2400" i="1" dirty="0" smtClean="0">
                        <a:latin typeface="Cambria Math" panose="02040503050406030204" pitchFamily="18" charset="0"/>
                      </a:rPr>
                      <m:t>−12</m:t>
                    </m:r>
                    <m:r>
                      <a:rPr lang="de-DE" sz="2400" i="1" dirty="0" smtClean="0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de-DE" sz="2400" dirty="0" smtClean="0"/>
                  <a:t>.</a:t>
                </a:r>
              </a:p>
              <a:p>
                <a:pPr marL="0" indent="0">
                  <a:buNone/>
                </a:pPr>
                <a:endParaRPr lang="de-DE" sz="800" dirty="0" smtClean="0"/>
              </a:p>
              <a:p>
                <a:pPr marL="0" indent="0">
                  <a:buNone/>
                </a:pPr>
                <a:r>
                  <a:rPr lang="de-DE" sz="2400" b="1" dirty="0" smtClean="0"/>
                  <a:t>Lösung:</a:t>
                </a:r>
              </a:p>
              <a:p>
                <a:pPr marL="0" indent="0">
                  <a:buNone/>
                </a:pPr>
                <a:r>
                  <a:rPr lang="de-DE" sz="2400" dirty="0" smtClean="0"/>
                  <a:t>Geben Sie über die Taste Y= im Y-Editor</a:t>
                </a:r>
                <a:br>
                  <a:rPr lang="de-DE" sz="2400" dirty="0" smtClean="0"/>
                </a:br>
                <a:r>
                  <a:rPr lang="de-DE" sz="2400" dirty="0" smtClean="0"/>
                  <a:t>bei Y</a:t>
                </a:r>
                <a:r>
                  <a:rPr lang="de-DE" sz="2400" baseline="-25000" dirty="0" smtClean="0"/>
                  <a:t>1</a:t>
                </a:r>
                <a:r>
                  <a:rPr lang="de-DE" sz="2400" dirty="0" smtClean="0"/>
                  <a:t> den Funktionsterm ein.</a:t>
                </a:r>
              </a:p>
              <a:p>
                <a:pPr marL="0" indent="0">
                  <a:buNone/>
                </a:pPr>
                <a:endParaRPr lang="de-DE" sz="2400" dirty="0" smtClean="0"/>
              </a:p>
              <a:p>
                <a:pPr marL="0" indent="0">
                  <a:buNone/>
                </a:pPr>
                <a:r>
                  <a:rPr lang="de-DE" sz="2400" dirty="0" smtClean="0"/>
                  <a:t>Über die Taste WINDOW legen Sie die</a:t>
                </a:r>
                <a:br>
                  <a:rPr lang="de-DE" sz="2400" dirty="0" smtClean="0"/>
                </a:br>
                <a:r>
                  <a:rPr lang="de-DE" sz="2400" dirty="0" smtClean="0"/>
                  <a:t>Ausschnitt des Koordinatensystems fest,</a:t>
                </a:r>
                <a:br>
                  <a:rPr lang="de-DE" sz="2400" dirty="0" smtClean="0"/>
                </a:br>
                <a:r>
                  <a:rPr lang="de-DE" sz="2400" dirty="0" smtClean="0"/>
                  <a:t>etwa wie in der Abbildung gezeigt.</a:t>
                </a:r>
              </a:p>
            </p:txBody>
          </p:sp>
        </mc:Choice>
        <mc:Fallback xmlns="">
          <p:sp>
            <p:nvSpPr>
              <p:cNvPr id="3" name="Inhaltsplatzhalt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blipFill>
                <a:blip r:embed="rId2"/>
                <a:stretch>
                  <a:fillRect l="-1197" t="-1085"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Grafik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88224" y="2569906"/>
            <a:ext cx="1885950" cy="1276350"/>
          </a:xfrm>
          <a:prstGeom prst="rect">
            <a:avLst/>
          </a:prstGeom>
        </p:spPr>
      </p:pic>
      <p:pic>
        <p:nvPicPr>
          <p:cNvPr id="6" name="Grafik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588224" y="4005064"/>
            <a:ext cx="1885950" cy="1276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33947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Galathea">
  <a:themeElements>
    <a:clrScheme name="Benutzerdefiniert 1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0000FF"/>
      </a:hlink>
      <a:folHlink>
        <a:srgbClr val="7030A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athea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230</Words>
  <Application>Microsoft Office PowerPoint</Application>
  <PresentationFormat>Bildschirmpräsentation (4:3)</PresentationFormat>
  <Paragraphs>97</Paragraphs>
  <Slides>11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11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11</vt:i4>
      </vt:variant>
    </vt:vector>
  </HeadingPairs>
  <TitlesOfParts>
    <vt:vector size="23" baseType="lpstr">
      <vt:lpstr>Albany</vt:lpstr>
      <vt:lpstr>Andale Sans UI</vt:lpstr>
      <vt:lpstr>Arial</vt:lpstr>
      <vt:lpstr>Calibri</vt:lpstr>
      <vt:lpstr>Cambria Math</vt:lpstr>
      <vt:lpstr>F30</vt:lpstr>
      <vt:lpstr>OpenSymbol</vt:lpstr>
      <vt:lpstr>Tahoma</vt:lpstr>
      <vt:lpstr>Tw Cen MT Condensed</vt:lpstr>
      <vt:lpstr>Wingdings</vt:lpstr>
      <vt:lpstr>Wingdings 2</vt:lpstr>
      <vt:lpstr>Galathea</vt:lpstr>
      <vt:lpstr>Hoch-, Tief- und Wendepunkte</vt:lpstr>
      <vt:lpstr>Hoch- und Tiefpunkte</vt:lpstr>
      <vt:lpstr>Klassifizierung von Extrempunkten</vt:lpstr>
      <vt:lpstr>Klassifizierung von Extrempunkten</vt:lpstr>
      <vt:lpstr>Verfahren „von Hand“</vt:lpstr>
      <vt:lpstr>Rechenbeispiel</vt:lpstr>
      <vt:lpstr>Rechenbeispiel</vt:lpstr>
      <vt:lpstr>Extrempunkte mit dem GTR</vt:lpstr>
      <vt:lpstr>Rechenbeispiel mit dem GTR</vt:lpstr>
      <vt:lpstr>Rechenbeispiel mit dem GTR</vt:lpstr>
      <vt:lpstr>Rechenbeispiel mit dem GTR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Klaus Messner</dc:creator>
  <cp:lastModifiedBy>Klaus Messner</cp:lastModifiedBy>
  <cp:revision>259</cp:revision>
  <dcterms:created xsi:type="dcterms:W3CDTF">2013-03-17T05:38:34Z</dcterms:created>
  <dcterms:modified xsi:type="dcterms:W3CDTF">2018-01-25T18:11:49Z</dcterms:modified>
</cp:coreProperties>
</file>